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54"/>
  </p:notesMasterIdLst>
  <p:handoutMasterIdLst>
    <p:handoutMasterId r:id="rId55"/>
  </p:handoutMasterIdLst>
  <p:sldIdLst>
    <p:sldId id="520" r:id="rId2"/>
    <p:sldId id="522" r:id="rId3"/>
    <p:sldId id="521" r:id="rId4"/>
    <p:sldId id="524" r:id="rId5"/>
    <p:sldId id="532" r:id="rId6"/>
    <p:sldId id="526" r:id="rId7"/>
    <p:sldId id="527" r:id="rId8"/>
    <p:sldId id="528" r:id="rId9"/>
    <p:sldId id="530" r:id="rId10"/>
    <p:sldId id="566" r:id="rId11"/>
    <p:sldId id="531" r:id="rId12"/>
    <p:sldId id="567" r:id="rId13"/>
    <p:sldId id="568" r:id="rId14"/>
    <p:sldId id="569" r:id="rId15"/>
    <p:sldId id="539" r:id="rId16"/>
    <p:sldId id="588" r:id="rId17"/>
    <p:sldId id="589" r:id="rId18"/>
    <p:sldId id="590" r:id="rId19"/>
    <p:sldId id="591" r:id="rId20"/>
    <p:sldId id="529" r:id="rId21"/>
    <p:sldId id="592" r:id="rId22"/>
    <p:sldId id="593" r:id="rId23"/>
    <p:sldId id="594" r:id="rId24"/>
    <p:sldId id="595" r:id="rId25"/>
    <p:sldId id="596" r:id="rId26"/>
    <p:sldId id="570" r:id="rId27"/>
    <p:sldId id="571" r:id="rId28"/>
    <p:sldId id="572" r:id="rId29"/>
    <p:sldId id="573" r:id="rId30"/>
    <p:sldId id="420"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444" r:id="rId46"/>
    <p:sldId id="481" r:id="rId47"/>
    <p:sldId id="449" r:id="rId48"/>
    <p:sldId id="518" r:id="rId49"/>
    <p:sldId id="519" r:id="rId50"/>
    <p:sldId id="477" r:id="rId51"/>
    <p:sldId id="597" r:id="rId52"/>
    <p:sldId id="598" r:id="rId53"/>
  </p:sldIdLst>
  <p:sldSz cx="12192000" cy="6858000"/>
  <p:notesSz cx="6797675" cy="9926638"/>
  <p:defaultTextStyle>
    <a:defPPr rtl="0">
      <a:defRPr lang="en-GB"/>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520"/>
            <p14:sldId id="522"/>
            <p14:sldId id="521"/>
            <p14:sldId id="524"/>
            <p14:sldId id="532"/>
            <p14:sldId id="526"/>
            <p14:sldId id="527"/>
            <p14:sldId id="528"/>
            <p14:sldId id="530"/>
            <p14:sldId id="566"/>
            <p14:sldId id="531"/>
            <p14:sldId id="567"/>
            <p14:sldId id="568"/>
            <p14:sldId id="569"/>
            <p14:sldId id="539"/>
            <p14:sldId id="588"/>
            <p14:sldId id="589"/>
            <p14:sldId id="590"/>
            <p14:sldId id="591"/>
            <p14:sldId id="529"/>
            <p14:sldId id="592"/>
            <p14:sldId id="593"/>
            <p14:sldId id="594"/>
            <p14:sldId id="595"/>
            <p14:sldId id="596"/>
            <p14:sldId id="570"/>
            <p14:sldId id="571"/>
            <p14:sldId id="572"/>
            <p14:sldId id="573"/>
            <p14:sldId id="420"/>
            <p14:sldId id="574"/>
            <p14:sldId id="575"/>
            <p14:sldId id="576"/>
            <p14:sldId id="577"/>
            <p14:sldId id="578"/>
            <p14:sldId id="579"/>
            <p14:sldId id="580"/>
            <p14:sldId id="581"/>
            <p14:sldId id="582"/>
            <p14:sldId id="583"/>
            <p14:sldId id="584"/>
            <p14:sldId id="585"/>
            <p14:sldId id="586"/>
            <p14:sldId id="587"/>
            <p14:sldId id="444"/>
            <p14:sldId id="481"/>
            <p14:sldId id="449"/>
            <p14:sldId id="518"/>
            <p14:sldId id="519"/>
            <p14:sldId id="477"/>
            <p14:sldId id="597"/>
            <p14:sldId id="59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37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e Hartmann" initials="LH" lastIdx="4" clrIdx="0"/>
  <p:cmAuthor id="1" name="Lise Thorup-Pedersen" initials="LTP" lastIdx="0" clrIdx="1"/>
  <p:cmAuthor id="2" name="estefania ruiz arenaza" initials="era" lastIdx="8" clrIdx="2">
    <p:extLst>
      <p:ext uri="{19B8F6BF-5375-455C-9EA6-DF929625EA0E}">
        <p15:presenceInfo xmlns:p15="http://schemas.microsoft.com/office/powerpoint/2012/main" userId="ffc9582043c856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5226" autoAdjust="0"/>
  </p:normalViewPr>
  <p:slideViewPr>
    <p:cSldViewPr snapToGrid="0" snapToObjects="1">
      <p:cViewPr varScale="1">
        <p:scale>
          <a:sx n="82" d="100"/>
          <a:sy n="82" d="100"/>
        </p:scale>
        <p:origin x="533" y="58"/>
      </p:cViewPr>
      <p:guideLst>
        <p:guide orient="horz" pos="2160"/>
        <p:guide pos="3840"/>
        <p:guide pos="37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E9E1DC8B-0A09-DC4E-ABCE-FAAA12F0302B}" type="slidenum">
              <a:rPr lang="en-US" smtClean="0"/>
              <a:t>‹Nº›</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pPr rtl="0"/>
            <a:r>
              <a:rPr lang="en-US"/>
              <a:t>10/25/2017</a:t>
            </a:r>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pPr rtl="0"/>
            <a:fld id="{8C896355-3DDC-9949-861F-AD0908BFCC23}" type="slidenum">
              <a:rPr lang="en-US" smtClean="0"/>
              <a:t>‹Nº›</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63296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a:t>FOC </a:t>
            </a:r>
            <a:r>
              <a:rPr lang="es-ES" dirty="0">
                <a:sym typeface="Wingdings" panose="05000000000000000000" pitchFamily="2" charset="2"/>
              </a:rPr>
              <a:t> </a:t>
            </a:r>
            <a:r>
              <a:rPr lang="es-ES" dirty="0" err="1">
                <a:sym typeface="Wingdings" panose="05000000000000000000" pitchFamily="2" charset="2"/>
              </a:rPr>
              <a:t>field</a:t>
            </a:r>
            <a:r>
              <a:rPr lang="es-ES" dirty="0">
                <a:sym typeface="Wingdings" panose="05000000000000000000" pitchFamily="2" charset="2"/>
              </a:rPr>
              <a:t> </a:t>
            </a:r>
            <a:r>
              <a:rPr lang="es-ES" dirty="0" err="1">
                <a:sym typeface="Wingdings" panose="05000000000000000000" pitchFamily="2" charset="2"/>
              </a:rPr>
              <a:t>orientation</a:t>
            </a:r>
            <a:r>
              <a:rPr lang="es-ES" dirty="0">
                <a:sym typeface="Wingdings" panose="05000000000000000000" pitchFamily="2" charset="2"/>
              </a:rPr>
              <a:t> in </a:t>
            </a:r>
            <a:r>
              <a:rPr lang="es-ES" dirty="0" err="1">
                <a:sym typeface="Wingdings" panose="05000000000000000000" pitchFamily="2" charset="2"/>
              </a:rPr>
              <a:t>order</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achieve</a:t>
            </a:r>
            <a:r>
              <a:rPr lang="es-ES" dirty="0">
                <a:sym typeface="Wingdings" panose="05000000000000000000" pitchFamily="2" charset="2"/>
              </a:rPr>
              <a:t> </a:t>
            </a:r>
            <a:r>
              <a:rPr lang="es-ES" dirty="0" err="1">
                <a:sym typeface="Wingdings" panose="05000000000000000000" pitchFamily="2" charset="2"/>
              </a:rPr>
              <a:t>independent</a:t>
            </a:r>
            <a:r>
              <a:rPr lang="es-ES" dirty="0">
                <a:sym typeface="Wingdings" panose="05000000000000000000" pitchFamily="2" charset="2"/>
              </a:rPr>
              <a:t> control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torque and rotor flux </a:t>
            </a:r>
            <a:r>
              <a:rPr lang="es-ES" dirty="0" err="1">
                <a:sym typeface="Wingdings" panose="05000000000000000000" pitchFamily="2" charset="2"/>
              </a:rPr>
              <a:t>by</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stator</a:t>
            </a:r>
            <a:r>
              <a:rPr lang="es-ES" dirty="0">
                <a:sym typeface="Wingdings" panose="05000000000000000000" pitchFamily="2" charset="2"/>
              </a:rPr>
              <a:t> </a:t>
            </a:r>
            <a:r>
              <a:rPr lang="es-ES" dirty="0" err="1">
                <a:sym typeface="Wingdings" panose="05000000000000000000" pitchFamily="2" charset="2"/>
              </a:rPr>
              <a:t>currents</a:t>
            </a:r>
            <a:r>
              <a:rPr lang="es-ES" dirty="0">
                <a:sym typeface="Wingdings" panose="05000000000000000000" pitchFamily="2" charset="2"/>
              </a:rPr>
              <a:t> in </a:t>
            </a:r>
            <a:r>
              <a:rPr lang="es-ES" dirty="0" err="1">
                <a:sym typeface="Wingdings" panose="05000000000000000000" pitchFamily="2" charset="2"/>
              </a:rPr>
              <a:t>the</a:t>
            </a:r>
            <a:r>
              <a:rPr lang="es-ES" dirty="0">
                <a:sym typeface="Wingdings" panose="05000000000000000000" pitchFamily="2" charset="2"/>
              </a:rPr>
              <a:t> dq-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a:t>
            </a:r>
          </a:p>
          <a:p>
            <a:pPr marL="171450" indent="-171450">
              <a:buFontTx/>
              <a:buChar char="-"/>
            </a:pPr>
            <a:r>
              <a:rPr lang="es-ES" dirty="0" err="1">
                <a:sym typeface="Wingdings" panose="05000000000000000000" pitchFamily="2" charset="2"/>
              </a:rPr>
              <a:t>Necessary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perform</a:t>
            </a:r>
            <a:r>
              <a:rPr lang="es-ES" dirty="0">
                <a:sym typeface="Wingdings" panose="05000000000000000000" pitchFamily="2" charset="2"/>
              </a:rPr>
              <a:t> </a:t>
            </a:r>
            <a:r>
              <a:rPr lang="es-ES" dirty="0" err="1">
                <a:sym typeface="Wingdings" panose="05000000000000000000" pitchFamily="2" charset="2"/>
              </a:rPr>
              <a:t>reference</a:t>
            </a:r>
            <a:r>
              <a:rPr lang="es-ES" dirty="0">
                <a:sym typeface="Wingdings" panose="05000000000000000000" pitchFamily="2" charset="2"/>
              </a:rPr>
              <a:t> </a:t>
            </a:r>
            <a:r>
              <a:rPr lang="es-ES" dirty="0" err="1">
                <a:sym typeface="Wingdings" panose="05000000000000000000" pitchFamily="2" charset="2"/>
              </a:rPr>
              <a:t>frame</a:t>
            </a:r>
            <a:r>
              <a:rPr lang="es-ES" dirty="0">
                <a:sym typeface="Wingdings" panose="05000000000000000000" pitchFamily="2" charset="2"/>
              </a:rPr>
              <a:t> </a:t>
            </a:r>
            <a:r>
              <a:rPr lang="es-ES" dirty="0" err="1">
                <a:sym typeface="Wingdings" panose="05000000000000000000" pitchFamily="2" charset="2"/>
              </a:rPr>
              <a:t>transformation</a:t>
            </a:r>
            <a:r>
              <a:rPr lang="es-ES" dirty="0">
                <a:sym typeface="Wingdings" panose="05000000000000000000" pitchFamily="2" charset="2"/>
              </a:rPr>
              <a:t> </a:t>
            </a:r>
            <a:r>
              <a:rPr lang="es-ES" dirty="0" err="1">
                <a:sym typeface="Wingdings" panose="05000000000000000000" pitchFamily="2" charset="2"/>
              </a:rPr>
              <a:t>then</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flux </a:t>
            </a:r>
            <a:r>
              <a:rPr lang="es-ES" dirty="0" err="1">
                <a:sym typeface="Wingdings" panose="05000000000000000000" pitchFamily="2" charset="2"/>
              </a:rPr>
              <a:t>field</a:t>
            </a:r>
            <a:r>
              <a:rPr lang="es-ES" dirty="0">
                <a:sym typeface="Wingdings" panose="05000000000000000000" pitchFamily="2" charset="2"/>
              </a:rPr>
              <a:t> position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found</a:t>
            </a:r>
            <a:r>
              <a:rPr lang="es-ES" dirty="0">
                <a:sym typeface="Wingdings" panose="05000000000000000000" pitchFamily="2" charset="2"/>
              </a:rPr>
              <a:t> </a:t>
            </a:r>
            <a:r>
              <a:rPr lang="es-ES" dirty="0" err="1">
                <a:sym typeface="Wingdings" panose="05000000000000000000" pitchFamily="2" charset="2"/>
              </a:rPr>
              <a:t>from</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rotor </a:t>
            </a:r>
            <a:r>
              <a:rPr lang="es-ES" dirty="0" err="1">
                <a:sym typeface="Wingdings" panose="05000000000000000000" pitchFamily="2" charset="2"/>
              </a:rPr>
              <a:t>mechanical</a:t>
            </a:r>
            <a:r>
              <a:rPr lang="es-ES" dirty="0">
                <a:sym typeface="Wingdings" panose="05000000000000000000" pitchFamily="2" charset="2"/>
              </a:rPr>
              <a:t> speed and </a:t>
            </a:r>
            <a:r>
              <a:rPr lang="es-ES" dirty="0" err="1">
                <a:sym typeface="Wingdings" panose="05000000000000000000" pitchFamily="2" charset="2"/>
              </a:rPr>
              <a:t>the</a:t>
            </a:r>
            <a:r>
              <a:rPr lang="es-ES" dirty="0">
                <a:sym typeface="Wingdings" panose="05000000000000000000" pitchFamily="2" charset="2"/>
              </a:rPr>
              <a:t> slip speed.</a:t>
            </a:r>
          </a:p>
          <a:p>
            <a:pPr marL="171450" indent="-171450">
              <a:buFontTx/>
              <a:buChar char="-"/>
            </a:pPr>
            <a:r>
              <a:rPr lang="es-ES" dirty="0" err="1">
                <a:sym typeface="Wingdings" panose="05000000000000000000" pitchFamily="2" charset="2"/>
              </a:rPr>
              <a:t>Two</a:t>
            </a:r>
            <a:r>
              <a:rPr lang="es-ES" dirty="0">
                <a:sym typeface="Wingdings" panose="05000000000000000000" pitchFamily="2" charset="2"/>
              </a:rPr>
              <a:t> </a:t>
            </a:r>
            <a:r>
              <a:rPr lang="es-ES" dirty="0" err="1">
                <a:sym typeface="Wingdings" panose="05000000000000000000" pitchFamily="2" charset="2"/>
              </a:rPr>
              <a:t>types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control  Torque control (2 PI </a:t>
            </a:r>
            <a:r>
              <a:rPr lang="es-ES" dirty="0" err="1">
                <a:sym typeface="Wingdings" panose="05000000000000000000" pitchFamily="2" charset="2"/>
              </a:rPr>
              <a:t>controllers</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torque - </a:t>
            </a:r>
            <a:r>
              <a:rPr lang="es-ES" dirty="0" err="1">
                <a:sym typeface="Wingdings" panose="05000000000000000000" pitchFamily="2" charset="2"/>
              </a:rPr>
              <a:t>iq</a:t>
            </a:r>
            <a:r>
              <a:rPr lang="es-ES" dirty="0">
                <a:sym typeface="Wingdings" panose="05000000000000000000" pitchFamily="2" charset="2"/>
              </a:rPr>
              <a:t> and flux - id) and Speed control (</a:t>
            </a:r>
            <a:r>
              <a:rPr lang="es-ES" dirty="0" err="1">
                <a:sym typeface="Wingdings" panose="05000000000000000000" pitchFamily="2" charset="2"/>
              </a:rPr>
              <a:t>cascaded</a:t>
            </a:r>
            <a:r>
              <a:rPr lang="es-ES" dirty="0">
                <a:sym typeface="Wingdings" panose="05000000000000000000" pitchFamily="2" charset="2"/>
              </a:rPr>
              <a:t> controller 3 </a:t>
            </a:r>
            <a:r>
              <a:rPr lang="es-ES" dirty="0" err="1">
                <a:sym typeface="Wingdings" panose="05000000000000000000" pitchFamily="2" charset="2"/>
              </a:rPr>
              <a:t>PIs</a:t>
            </a:r>
            <a:r>
              <a:rPr lang="es-ES" dirty="0">
                <a:sym typeface="Wingdings" panose="05000000000000000000" pitchFamily="2" charset="2"/>
              </a:rPr>
              <a:t> )</a:t>
            </a:r>
          </a:p>
          <a:p>
            <a:pPr marL="171450" indent="-171450">
              <a:buFontTx/>
              <a:buChar char="-"/>
            </a:pP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gate</a:t>
            </a:r>
            <a:r>
              <a:rPr lang="es-ES" dirty="0">
                <a:sym typeface="Wingdings" panose="05000000000000000000" pitchFamily="2" charset="2"/>
              </a:rPr>
              <a:t> </a:t>
            </a:r>
            <a:r>
              <a:rPr lang="es-ES" dirty="0" err="1">
                <a:sym typeface="Wingdings" panose="05000000000000000000" pitchFamily="2" charset="2"/>
              </a:rPr>
              <a:t>signals</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VSI  SVPWM </a:t>
            </a:r>
          </a:p>
          <a:p>
            <a:pPr marL="0" indent="0">
              <a:buFontTx/>
              <a:buNone/>
            </a:pPr>
            <a:endParaRPr lang="es-ES" dirty="0">
              <a:sym typeface="Wingdings" panose="05000000000000000000" pitchFamily="2" charset="2"/>
            </a:endParaRPr>
          </a:p>
          <a:p>
            <a:pPr marL="0" indent="0">
              <a:buFontTx/>
              <a:buNone/>
            </a:pPr>
            <a:r>
              <a:rPr lang="es-ES" dirty="0">
                <a:sym typeface="Wingdings" panose="05000000000000000000" pitchFamily="2" charset="2"/>
              </a:rPr>
              <a:t>- General block </a:t>
            </a:r>
            <a:r>
              <a:rPr lang="es-ES" dirty="0" err="1">
                <a:sym typeface="Wingdings" panose="05000000000000000000" pitchFamily="2" charset="2"/>
              </a:rPr>
              <a:t>diagram</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FOC </a:t>
            </a:r>
            <a:r>
              <a:rPr lang="es-ES" dirty="0" err="1">
                <a:sym typeface="Wingdings" panose="05000000000000000000" pitchFamily="2" charset="2"/>
              </a:rPr>
              <a:t>where</a:t>
            </a:r>
            <a:r>
              <a:rPr lang="es-ES" dirty="0">
                <a:sym typeface="Wingdings" panose="05000000000000000000" pitchFamily="2" charset="2"/>
              </a:rPr>
              <a:t> </a:t>
            </a:r>
            <a:r>
              <a:rPr lang="es-ES" dirty="0" err="1">
                <a:sym typeface="Wingdings" panose="05000000000000000000" pitchFamily="2" charset="2"/>
              </a:rPr>
              <a:t>we</a:t>
            </a:r>
            <a:r>
              <a:rPr lang="es-ES" dirty="0">
                <a:sym typeface="Wingdings" panose="05000000000000000000" pitchFamily="2" charset="2"/>
              </a:rPr>
              <a:t> </a:t>
            </a:r>
            <a:r>
              <a:rPr lang="es-ES" dirty="0" err="1">
                <a:sym typeface="Wingdings" panose="05000000000000000000" pitchFamily="2" charset="2"/>
              </a:rPr>
              <a:t>have</a:t>
            </a:r>
            <a:r>
              <a:rPr lang="es-ES" dirty="0">
                <a:sym typeface="Wingdings" panose="05000000000000000000" pitchFamily="2" charset="2"/>
              </a:rPr>
              <a:t>….. </a:t>
            </a:r>
          </a:p>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10118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s-ES" dirty="0" err="1"/>
              <a:t>Most</a:t>
            </a:r>
            <a:r>
              <a:rPr lang="es-ES" dirty="0"/>
              <a:t> popular SPWM </a:t>
            </a:r>
            <a:r>
              <a:rPr lang="es-ES" dirty="0" err="1"/>
              <a:t>but</a:t>
            </a:r>
            <a:r>
              <a:rPr lang="es-ES" dirty="0"/>
              <a:t> has </a:t>
            </a:r>
            <a:r>
              <a:rPr lang="es-ES" dirty="0" err="1"/>
              <a:t>drawbacks</a:t>
            </a:r>
            <a:r>
              <a:rPr lang="es-ES" dirty="0"/>
              <a:t> as </a:t>
            </a:r>
            <a:r>
              <a:rPr lang="es-ES" dirty="0" err="1"/>
              <a:t>high</a:t>
            </a:r>
            <a:r>
              <a:rPr lang="es-ES" dirty="0"/>
              <a:t> </a:t>
            </a:r>
            <a:r>
              <a:rPr lang="es-ES" dirty="0" err="1"/>
              <a:t>harmonic</a:t>
            </a:r>
            <a:r>
              <a:rPr lang="es-ES" dirty="0"/>
              <a:t> </a:t>
            </a:r>
            <a:r>
              <a:rPr lang="es-ES" dirty="0" err="1"/>
              <a:t>distortion</a:t>
            </a:r>
            <a:r>
              <a:rPr lang="es-ES" dirty="0"/>
              <a:t> </a:t>
            </a:r>
          </a:p>
          <a:p>
            <a:pPr marL="171450" indent="-171450">
              <a:buFontTx/>
              <a:buChar char="-"/>
            </a:pPr>
            <a:r>
              <a:rPr lang="es-ES" dirty="0" err="1"/>
              <a:t>This</a:t>
            </a:r>
            <a:r>
              <a:rPr lang="es-ES" dirty="0"/>
              <a:t> </a:t>
            </a:r>
            <a:r>
              <a:rPr lang="es-ES" dirty="0" err="1"/>
              <a:t>technique</a:t>
            </a:r>
            <a:r>
              <a:rPr lang="es-ES" dirty="0"/>
              <a:t> </a:t>
            </a:r>
            <a:r>
              <a:rPr lang="es-ES" dirty="0" err="1"/>
              <a:t>allows</a:t>
            </a:r>
            <a:r>
              <a:rPr lang="es-ES" dirty="0"/>
              <a:t> </a:t>
            </a:r>
            <a:r>
              <a:rPr lang="es-ES" dirty="0" err="1"/>
              <a:t>to</a:t>
            </a:r>
            <a:r>
              <a:rPr lang="es-ES" dirty="0"/>
              <a:t> </a:t>
            </a:r>
            <a:r>
              <a:rPr lang="es-ES" dirty="0" err="1"/>
              <a:t>obtain</a:t>
            </a:r>
            <a:r>
              <a:rPr lang="es-ES" dirty="0"/>
              <a:t> a </a:t>
            </a:r>
            <a:r>
              <a:rPr lang="es-ES" dirty="0" err="1"/>
              <a:t>flattened</a:t>
            </a:r>
            <a:r>
              <a:rPr lang="es-ES" dirty="0"/>
              <a:t> </a:t>
            </a:r>
            <a:r>
              <a:rPr lang="es-ES" dirty="0" err="1"/>
              <a:t>voltage</a:t>
            </a:r>
            <a:r>
              <a:rPr lang="es-ES" dirty="0"/>
              <a:t> ref. </a:t>
            </a:r>
            <a:r>
              <a:rPr lang="es-ES" dirty="0" err="1"/>
              <a:t>waveform</a:t>
            </a:r>
            <a:r>
              <a:rPr lang="es-ES" dirty="0"/>
              <a:t> </a:t>
            </a:r>
            <a:r>
              <a:rPr lang="es-ES" dirty="0" err="1"/>
              <a:t>by</a:t>
            </a:r>
            <a:r>
              <a:rPr lang="es-ES" dirty="0"/>
              <a:t> </a:t>
            </a:r>
            <a:r>
              <a:rPr lang="es-ES" dirty="0" err="1"/>
              <a:t>reducing</a:t>
            </a:r>
            <a:r>
              <a:rPr lang="es-ES" dirty="0"/>
              <a:t> </a:t>
            </a:r>
            <a:r>
              <a:rPr lang="es-ES" dirty="0" err="1"/>
              <a:t>the</a:t>
            </a:r>
            <a:r>
              <a:rPr lang="es-ES" dirty="0"/>
              <a:t> </a:t>
            </a:r>
            <a:r>
              <a:rPr lang="es-ES" dirty="0" err="1"/>
              <a:t>peak</a:t>
            </a:r>
            <a:r>
              <a:rPr lang="es-ES" dirty="0"/>
              <a:t> </a:t>
            </a:r>
            <a:r>
              <a:rPr lang="es-ES" dirty="0" err="1"/>
              <a:t>voltage</a:t>
            </a:r>
            <a:r>
              <a:rPr lang="es-ES" dirty="0"/>
              <a:t> </a:t>
            </a:r>
            <a:r>
              <a:rPr lang="es-ES" dirty="0" err="1"/>
              <a:t>by</a:t>
            </a:r>
            <a:r>
              <a:rPr lang="es-ES" dirty="0"/>
              <a:t> </a:t>
            </a:r>
            <a:r>
              <a:rPr lang="es-ES" dirty="0" err="1"/>
              <a:t>approx</a:t>
            </a:r>
            <a:r>
              <a:rPr lang="es-ES" dirty="0"/>
              <a:t> 15% </a:t>
            </a:r>
            <a:r>
              <a:rPr lang="es-ES" dirty="0" err="1"/>
              <a:t>compared</a:t>
            </a:r>
            <a:r>
              <a:rPr lang="es-ES" dirty="0"/>
              <a:t> </a:t>
            </a:r>
            <a:r>
              <a:rPr lang="es-ES" dirty="0" err="1"/>
              <a:t>to</a:t>
            </a:r>
            <a:r>
              <a:rPr lang="es-ES" dirty="0"/>
              <a:t> fundamental. </a:t>
            </a:r>
          </a:p>
          <a:p>
            <a:pPr marL="171450" indent="-171450">
              <a:buFontTx/>
              <a:buChar char="-"/>
            </a:pPr>
            <a:r>
              <a:rPr lang="es-ES" dirty="0" err="1"/>
              <a:t>Better</a:t>
            </a:r>
            <a:r>
              <a:rPr lang="es-ES" dirty="0"/>
              <a:t> </a:t>
            </a:r>
            <a:r>
              <a:rPr lang="es-ES" dirty="0" err="1"/>
              <a:t>utilization</a:t>
            </a:r>
            <a:r>
              <a:rPr lang="es-ES" dirty="0"/>
              <a:t> </a:t>
            </a:r>
            <a:r>
              <a:rPr lang="es-ES" dirty="0" err="1"/>
              <a:t>of</a:t>
            </a:r>
            <a:r>
              <a:rPr lang="es-ES" dirty="0"/>
              <a:t> </a:t>
            </a:r>
            <a:r>
              <a:rPr lang="es-ES" dirty="0" err="1"/>
              <a:t>Vdc</a:t>
            </a:r>
            <a:r>
              <a:rPr lang="es-ES" dirty="0"/>
              <a:t> </a:t>
            </a:r>
            <a:r>
              <a:rPr lang="es-ES" dirty="0" err="1"/>
              <a:t>without</a:t>
            </a:r>
            <a:r>
              <a:rPr lang="es-ES" dirty="0"/>
              <a:t> </a:t>
            </a:r>
            <a:r>
              <a:rPr lang="es-ES" dirty="0" err="1"/>
              <a:t>entering</a:t>
            </a:r>
            <a:r>
              <a:rPr lang="es-ES" dirty="0"/>
              <a:t> </a:t>
            </a:r>
            <a:r>
              <a:rPr lang="es-ES" dirty="0" err="1"/>
              <a:t>the</a:t>
            </a:r>
            <a:r>
              <a:rPr lang="es-ES" dirty="0"/>
              <a:t> </a:t>
            </a:r>
            <a:r>
              <a:rPr lang="es-ES" dirty="0" err="1"/>
              <a:t>overmodulation</a:t>
            </a:r>
            <a:r>
              <a:rPr lang="es-ES" dirty="0"/>
              <a:t> región </a:t>
            </a:r>
            <a:r>
              <a:rPr lang="es-ES" dirty="0">
                <a:sym typeface="Wingdings" panose="05000000000000000000" pitchFamily="2" charset="2"/>
              </a:rPr>
              <a:t> </a:t>
            </a:r>
            <a:r>
              <a:rPr lang="es-ES" dirty="0" err="1">
                <a:sym typeface="Wingdings" panose="05000000000000000000" pitchFamily="2" charset="2"/>
              </a:rPr>
              <a:t>low</a:t>
            </a:r>
            <a:r>
              <a:rPr lang="es-ES" dirty="0">
                <a:sym typeface="Wingdings" panose="05000000000000000000" pitchFamily="2" charset="2"/>
              </a:rPr>
              <a:t> THD </a:t>
            </a:r>
          </a:p>
          <a:p>
            <a:pPr marL="171450" indent="-171450">
              <a:buFontTx/>
              <a:buChar char="-"/>
            </a:pPr>
            <a:r>
              <a:rPr lang="es-ES" dirty="0" err="1">
                <a:sym typeface="Wingdings" panose="05000000000000000000" pitchFamily="2" charset="2"/>
              </a:rPr>
              <a:t>It</a:t>
            </a:r>
            <a:r>
              <a:rPr lang="es-ES" dirty="0">
                <a:sym typeface="Wingdings" panose="05000000000000000000" pitchFamily="2" charset="2"/>
              </a:rPr>
              <a:t> </a:t>
            </a:r>
            <a:r>
              <a:rPr lang="es-ES" dirty="0" err="1">
                <a:sym typeface="Wingdings" panose="05000000000000000000" pitchFamily="2" charset="2"/>
              </a:rPr>
              <a:t>is</a:t>
            </a:r>
            <a:r>
              <a:rPr lang="es-ES" dirty="0">
                <a:sym typeface="Wingdings" panose="05000000000000000000" pitchFamily="2" charset="2"/>
              </a:rPr>
              <a:t> </a:t>
            </a:r>
            <a:r>
              <a:rPr lang="es-ES" dirty="0" err="1">
                <a:sym typeface="Wingdings" panose="05000000000000000000" pitchFamily="2" charset="2"/>
              </a:rPr>
              <a:t>decided</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 </a:t>
            </a:r>
            <a:r>
              <a:rPr lang="es-ES" dirty="0" err="1">
                <a:sym typeface="Wingdings" panose="05000000000000000000" pitchFamily="2" charset="2"/>
              </a:rPr>
              <a:t>select</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modulation</a:t>
            </a:r>
            <a:r>
              <a:rPr lang="es-ES" dirty="0">
                <a:sym typeface="Wingdings" panose="05000000000000000000" pitchFamily="2" charset="2"/>
              </a:rPr>
              <a:t> </a:t>
            </a:r>
            <a:r>
              <a:rPr lang="es-ES" dirty="0" err="1">
                <a:sym typeface="Wingdings" panose="05000000000000000000" pitchFamily="2" charset="2"/>
              </a:rPr>
              <a:t>technique</a:t>
            </a:r>
            <a:r>
              <a:rPr lang="es-ES" dirty="0">
                <a:sym typeface="Wingdings" panose="05000000000000000000" pitchFamily="2" charset="2"/>
              </a:rPr>
              <a:t> </a:t>
            </a:r>
            <a:r>
              <a:rPr lang="es-ES" dirty="0" err="1">
                <a:sym typeface="Wingdings" panose="05000000000000000000" pitchFamily="2" charset="2"/>
              </a:rPr>
              <a:t>for</a:t>
            </a:r>
            <a:r>
              <a:rPr lang="es-ES" dirty="0">
                <a:sym typeface="Wingdings" panose="05000000000000000000" pitchFamily="2" charset="2"/>
              </a:rPr>
              <a:t> </a:t>
            </a:r>
            <a:r>
              <a:rPr lang="es-ES" dirty="0" err="1">
                <a:sym typeface="Wingdings" panose="05000000000000000000" pitchFamily="2" charset="2"/>
              </a:rPr>
              <a:t>controlling</a:t>
            </a:r>
            <a:r>
              <a:rPr lang="es-ES" dirty="0">
                <a:sym typeface="Wingdings" panose="05000000000000000000" pitchFamily="2" charset="2"/>
              </a:rPr>
              <a:t> </a:t>
            </a:r>
            <a:r>
              <a:rPr lang="es-ES" dirty="0" err="1">
                <a:sym typeface="Wingdings" panose="05000000000000000000" pitchFamily="2" charset="2"/>
              </a:rPr>
              <a:t>the</a:t>
            </a:r>
            <a:r>
              <a:rPr lang="es-ES" dirty="0">
                <a:sym typeface="Wingdings" panose="05000000000000000000" pitchFamily="2" charset="2"/>
              </a:rPr>
              <a:t> VSC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Project  </a:t>
            </a:r>
            <a:r>
              <a:rPr lang="es-ES" dirty="0" err="1">
                <a:sym typeface="Wingdings" panose="05000000000000000000" pitchFamily="2" charset="2"/>
              </a:rPr>
              <a:t>because</a:t>
            </a:r>
            <a:r>
              <a:rPr lang="es-ES" dirty="0">
                <a:sym typeface="Wingdings" panose="05000000000000000000" pitchFamily="2" charset="2"/>
              </a:rPr>
              <a:t> </a:t>
            </a:r>
            <a:r>
              <a:rPr lang="es-ES" dirty="0" err="1">
                <a:sym typeface="Wingdings" panose="05000000000000000000" pitchFamily="2" charset="2"/>
              </a:rPr>
              <a:t>of</a:t>
            </a:r>
            <a:r>
              <a:rPr lang="es-ES" dirty="0">
                <a:sym typeface="Wingdings" panose="05000000000000000000" pitchFamily="2" charset="2"/>
              </a:rPr>
              <a:t> </a:t>
            </a:r>
            <a:r>
              <a:rPr lang="es-ES" dirty="0" err="1">
                <a:sym typeface="Wingdings" panose="05000000000000000000" pitchFamily="2" charset="2"/>
              </a:rPr>
              <a:t>these</a:t>
            </a:r>
            <a:r>
              <a:rPr lang="es-ES" dirty="0">
                <a:sym typeface="Wingdings" panose="05000000000000000000" pitchFamily="2" charset="2"/>
              </a:rPr>
              <a:t> </a:t>
            </a:r>
            <a:r>
              <a:rPr lang="es-ES" dirty="0" err="1">
                <a:sym typeface="Wingdings" panose="05000000000000000000" pitchFamily="2" charset="2"/>
              </a:rPr>
              <a:t>advantages</a:t>
            </a:r>
            <a:r>
              <a:rPr lang="es-ES" dirty="0">
                <a:sym typeface="Wingdings" panose="05000000000000000000" pitchFamily="2" charset="2"/>
              </a:rPr>
              <a:t> and </a:t>
            </a:r>
            <a:r>
              <a:rPr lang="es-ES" dirty="0" err="1">
                <a:sym typeface="Wingdings" panose="05000000000000000000" pitchFamily="2" charset="2"/>
              </a:rPr>
              <a:t>its</a:t>
            </a:r>
            <a:r>
              <a:rPr lang="es-ES" dirty="0">
                <a:sym typeface="Wingdings" panose="05000000000000000000" pitchFamily="2" charset="2"/>
              </a:rPr>
              <a:t> </a:t>
            </a:r>
            <a:r>
              <a:rPr lang="es-ES" dirty="0" err="1">
                <a:sym typeface="Wingdings" panose="05000000000000000000" pitchFamily="2" charset="2"/>
              </a:rPr>
              <a:t>flexibility</a:t>
            </a:r>
            <a:r>
              <a:rPr lang="es-ES" dirty="0">
                <a:sym typeface="Wingdings" panose="05000000000000000000" pitchFamily="2" charset="2"/>
              </a:rPr>
              <a:t> </a:t>
            </a:r>
            <a:r>
              <a:rPr lang="es-ES" dirty="0" err="1">
                <a:sym typeface="Wingdings" panose="05000000000000000000" pitchFamily="2" charset="2"/>
              </a:rPr>
              <a:t>to</a:t>
            </a:r>
            <a:r>
              <a:rPr lang="es-ES" dirty="0">
                <a:sym typeface="Wingdings" panose="05000000000000000000" pitchFamily="2" charset="2"/>
              </a:rPr>
              <a:t>…</a:t>
            </a:r>
          </a:p>
          <a:p>
            <a:pPr marL="171450" indent="-171450">
              <a:buFontTx/>
              <a:buChar char="-"/>
            </a:pPr>
            <a:endParaRPr lang="es-ES" dirty="0">
              <a:sym typeface="Wingdings" panose="05000000000000000000" pitchFamily="2" charset="2"/>
            </a:endParaRPr>
          </a:p>
          <a:p>
            <a:pPr marL="171450" indent="-171450">
              <a:buFontTx/>
              <a:buChar char="-"/>
            </a:pPr>
            <a:r>
              <a:rPr lang="es-ES" dirty="0" err="1"/>
              <a:t>Not</a:t>
            </a:r>
            <a:r>
              <a:rPr lang="es-ES" dirty="0"/>
              <a:t> </a:t>
            </a:r>
            <a:r>
              <a:rPr lang="es-ES" dirty="0" err="1"/>
              <a:t>mention</a:t>
            </a:r>
            <a:r>
              <a:rPr lang="es-ES" dirty="0"/>
              <a:t> </a:t>
            </a:r>
            <a:r>
              <a:rPr lang="es-ES" dirty="0" err="1"/>
              <a:t>overmodulation</a:t>
            </a:r>
            <a:r>
              <a:rPr lang="es-ES" dirty="0"/>
              <a:t> be </a:t>
            </a:r>
            <a:r>
              <a:rPr lang="es-ES" dirty="0" err="1"/>
              <a:t>concise</a:t>
            </a:r>
            <a:r>
              <a:rPr lang="es-ES" dirty="0"/>
              <a:t> </a:t>
            </a:r>
            <a:r>
              <a:rPr lang="es-ES" dirty="0" err="1"/>
              <a:t>dont</a:t>
            </a:r>
            <a:r>
              <a:rPr lang="es-ES" dirty="0"/>
              <a:t> </a:t>
            </a:r>
            <a:r>
              <a:rPr lang="es-ES" dirty="0" err="1"/>
              <a:t>explain</a:t>
            </a:r>
            <a:r>
              <a:rPr lang="es-ES" dirty="0"/>
              <a:t> </a:t>
            </a:r>
            <a:r>
              <a:rPr lang="es-ES" dirty="0" err="1"/>
              <a:t>too</a:t>
            </a:r>
            <a:r>
              <a:rPr lang="es-ES" dirty="0"/>
              <a:t> </a:t>
            </a:r>
            <a:r>
              <a:rPr lang="es-ES" dirty="0" err="1"/>
              <a:t>much</a:t>
            </a:r>
            <a:r>
              <a:rPr lang="es-ES" dirty="0"/>
              <a: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464052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Basic idea is to use an arbitrary dq frame where rotor flux is constantly aligned with d-axis as shown on the diagram.</a:t>
            </a:r>
          </a:p>
          <a:p>
            <a:pPr marL="171450" indent="-171450">
              <a:buFontTx/>
              <a:buChar char="-"/>
            </a:pPr>
            <a:r>
              <a:rPr lang="en-US" sz="1200" kern="1200" dirty="0">
                <a:solidFill>
                  <a:schemeClr val="tx1"/>
                </a:solidFill>
                <a:effectLst/>
                <a:latin typeface="+mn-lt"/>
                <a:ea typeface="+mn-ea"/>
                <a:cs typeface="+mn-cs"/>
              </a:rPr>
              <a:t>This orientation allows decoupling of the IM torque and flux control variables making it possible to operate the induction machine as a separately excited DC motor.</a:t>
            </a:r>
          </a:p>
          <a:p>
            <a:pPr marL="171450" indent="-171450">
              <a:buFontTx/>
              <a:buChar char="-"/>
            </a:pPr>
            <a:r>
              <a:rPr lang="en-US" sz="1200" b="0" i="0" u="none" strike="noStrike" kern="1200" baseline="0" dirty="0">
                <a:solidFill>
                  <a:schemeClr val="tx1"/>
                </a:solidFill>
                <a:latin typeface="+mn-lt"/>
                <a:ea typeface="+mn-ea"/>
                <a:cs typeface="+mn-cs"/>
              </a:rPr>
              <a:t>The general torque equation for an induction machine in the dq frame depends on both </a:t>
            </a:r>
            <a:r>
              <a:rPr lang="en-US" sz="1200" b="0" i="0" u="none" strike="noStrike" kern="1200" baseline="0" dirty="0" err="1">
                <a:solidFill>
                  <a:schemeClr val="tx1"/>
                </a:solidFill>
                <a:latin typeface="+mn-lt"/>
                <a:ea typeface="+mn-ea"/>
                <a:cs typeface="+mn-cs"/>
              </a:rPr>
              <a:t>iqs</a:t>
            </a:r>
            <a:r>
              <a:rPr lang="en-US" sz="1200" b="0" i="0" u="none" strike="noStrike" kern="1200" baseline="0" dirty="0">
                <a:solidFill>
                  <a:schemeClr val="tx1"/>
                </a:solidFill>
                <a:latin typeface="+mn-lt"/>
                <a:ea typeface="+mn-ea"/>
                <a:cs typeface="+mn-cs"/>
              </a:rPr>
              <a:t> and ids however, with FOC by forcing the rotor flux to be in the d-axis </a:t>
            </a:r>
            <a:r>
              <a:rPr lang="en-US" sz="1200" b="0" i="0" u="none" strike="noStrike" kern="1200" baseline="0" dirty="0" err="1">
                <a:solidFill>
                  <a:schemeClr val="tx1"/>
                </a:solidFill>
                <a:latin typeface="+mn-lt"/>
                <a:ea typeface="+mn-ea"/>
                <a:cs typeface="+mn-cs"/>
              </a:rPr>
              <a:t>rotsting</a:t>
            </a:r>
            <a:r>
              <a:rPr lang="en-US" sz="1200" b="0" i="0" u="none" strike="noStrike" kern="1200" baseline="0" dirty="0">
                <a:solidFill>
                  <a:schemeClr val="tx1"/>
                </a:solidFill>
                <a:latin typeface="+mn-lt"/>
                <a:ea typeface="+mn-ea"/>
                <a:cs typeface="+mn-cs"/>
              </a:rPr>
              <a:t> at synchronous speed the q-axis rotor flux becomes zero </a:t>
            </a:r>
            <a:r>
              <a:rPr lang="en-US" sz="1200" b="0" i="0" u="none" strike="noStrike" kern="1200" baseline="0" dirty="0" err="1">
                <a:solidFill>
                  <a:schemeClr val="tx1"/>
                </a:solidFill>
                <a:latin typeface="+mn-lt"/>
                <a:ea typeface="+mn-ea"/>
                <a:cs typeface="+mn-cs"/>
              </a:rPr>
              <a:t>tghen</a:t>
            </a:r>
            <a:r>
              <a:rPr lang="en-US" sz="1200" b="0" i="0" u="none" strike="noStrike" kern="1200" baseline="0" dirty="0">
                <a:solidFill>
                  <a:schemeClr val="tx1"/>
                </a:solidFill>
                <a:latin typeface="+mn-lt"/>
                <a:ea typeface="+mn-ea"/>
                <a:cs typeface="+mn-cs"/>
              </a:rPr>
              <a:t> obtaining the torque as a function of the q-axis current only.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s-ES" dirty="0" err="1"/>
              <a:t>Large</a:t>
            </a:r>
            <a:r>
              <a:rPr lang="es-ES" dirty="0"/>
              <a:t> Font </a:t>
            </a:r>
            <a:r>
              <a:rPr lang="es-ES" dirty="0" err="1"/>
              <a:t>size</a:t>
            </a:r>
            <a:r>
              <a:rPr lang="es-ES" dirty="0"/>
              <a:t> in final </a:t>
            </a:r>
            <a:r>
              <a:rPr lang="es-ES" dirty="0" err="1"/>
              <a:t>equation</a:t>
            </a:r>
            <a:r>
              <a:rPr lang="es-ES" dirty="0"/>
              <a:t> and </a:t>
            </a:r>
            <a:r>
              <a:rPr lang="es-ES" dirty="0" err="1"/>
              <a:t>change</a:t>
            </a:r>
            <a:r>
              <a:rPr lang="es-ES" dirty="0"/>
              <a:t> </a:t>
            </a:r>
            <a:r>
              <a:rPr lang="es-ES" dirty="0" err="1"/>
              <a:t>kt</a:t>
            </a:r>
            <a:r>
              <a:rPr lang="es-ES" dirty="0"/>
              <a:t> </a:t>
            </a:r>
            <a:r>
              <a:rPr lang="es-ES" dirty="0" err="1"/>
              <a:t>for</a:t>
            </a:r>
            <a:r>
              <a:rPr lang="es-ES" dirty="0"/>
              <a:t> k. </a:t>
            </a:r>
          </a:p>
          <a:p>
            <a:pPr marL="171450" indent="-171450">
              <a:buFontTx/>
              <a:buChar char="-"/>
            </a:pPr>
            <a:r>
              <a:rPr lang="es-ES" dirty="0" err="1"/>
              <a:t>The</a:t>
            </a:r>
            <a:r>
              <a:rPr lang="es-ES" dirty="0"/>
              <a:t> torque </a:t>
            </a:r>
            <a:r>
              <a:rPr lang="es-ES" dirty="0" err="1"/>
              <a:t>is</a:t>
            </a:r>
            <a:r>
              <a:rPr lang="es-ES" dirty="0"/>
              <a:t> </a:t>
            </a:r>
            <a:r>
              <a:rPr lang="es-ES" dirty="0" err="1"/>
              <a:t>proportional</a:t>
            </a:r>
            <a:r>
              <a:rPr lang="es-ES" dirty="0"/>
              <a:t> </a:t>
            </a:r>
            <a:r>
              <a:rPr lang="es-ES" dirty="0" err="1"/>
              <a:t>to</a:t>
            </a:r>
            <a:r>
              <a:rPr lang="es-ES" dirty="0"/>
              <a:t> </a:t>
            </a:r>
            <a:r>
              <a:rPr lang="es-ES" dirty="0" err="1"/>
              <a:t>the</a:t>
            </a:r>
            <a:r>
              <a:rPr lang="es-ES" dirty="0"/>
              <a:t> q axis </a:t>
            </a:r>
            <a:r>
              <a:rPr lang="es-ES" dirty="0" err="1"/>
              <a:t>current</a:t>
            </a:r>
            <a:r>
              <a:rPr lang="es-ES" dirty="0"/>
              <a:t> </a:t>
            </a:r>
            <a:r>
              <a:rPr lang="es-ES" dirty="0" err="1"/>
              <a:t>keeping</a:t>
            </a:r>
            <a:r>
              <a:rPr lang="es-ES" dirty="0"/>
              <a:t> </a:t>
            </a:r>
            <a:r>
              <a:rPr lang="es-ES" dirty="0" err="1"/>
              <a:t>the</a:t>
            </a:r>
            <a:r>
              <a:rPr lang="es-ES" dirty="0"/>
              <a:t> flux </a:t>
            </a:r>
            <a:r>
              <a:rPr lang="es-ES" dirty="0" err="1"/>
              <a:t>constant</a:t>
            </a:r>
            <a:r>
              <a:rPr lang="es-ES" dirty="0"/>
              <a:t>! </a:t>
            </a:r>
            <a:endParaRPr lang="en-US" dirty="0"/>
          </a:p>
          <a:p>
            <a:pPr marL="171450" indent="-171450">
              <a:buFontTx/>
              <a:buChar char="-"/>
            </a:pPr>
            <a:endParaRPr lang="es-ES" dirty="0"/>
          </a:p>
        </p:txBody>
      </p:sp>
    </p:spTree>
    <p:extLst>
      <p:ext uri="{BB962C8B-B14F-4D97-AF65-F5344CB8AC3E}">
        <p14:creationId xmlns:p14="http://schemas.microsoft.com/office/powerpoint/2010/main" val="275378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- 2 different ways of implementing FOC for determining the rotor flux position. Depending on the possibility to measure the rotor shaft position of the IM or not, direct or indirect FOC can be implemented. </a:t>
            </a:r>
            <a:r>
              <a:rPr lang="es-ES" dirty="0" err="1"/>
              <a:t>Indirect</a:t>
            </a:r>
            <a:r>
              <a:rPr lang="es-ES" dirty="0"/>
              <a:t> FOC </a:t>
            </a:r>
            <a:r>
              <a:rPr lang="es-ES" dirty="0">
                <a:sym typeface="Wingdings" panose="05000000000000000000" pitchFamily="2" charset="2"/>
              </a:rPr>
              <a:t> Encoder</a:t>
            </a:r>
          </a:p>
          <a:p>
            <a:pPr marL="171450" indent="-171450">
              <a:buFontTx/>
              <a:buChar char="-"/>
            </a:pPr>
            <a:r>
              <a:rPr lang="es-ES" dirty="0" err="1"/>
              <a:t>From</a:t>
            </a:r>
            <a:r>
              <a:rPr lang="es-ES" dirty="0"/>
              <a:t> </a:t>
            </a:r>
            <a:r>
              <a:rPr lang="es-ES" dirty="0" err="1"/>
              <a:t>the</a:t>
            </a:r>
            <a:r>
              <a:rPr lang="es-ES" dirty="0"/>
              <a:t> rotor </a:t>
            </a:r>
            <a:r>
              <a:rPr lang="es-ES" dirty="0" err="1"/>
              <a:t>voltage</a:t>
            </a:r>
            <a:r>
              <a:rPr lang="es-ES" dirty="0"/>
              <a:t> </a:t>
            </a:r>
            <a:r>
              <a:rPr lang="es-ES" dirty="0" err="1"/>
              <a:t>eq</a:t>
            </a:r>
            <a:r>
              <a:rPr lang="es-ES" dirty="0"/>
              <a:t> </a:t>
            </a:r>
            <a:r>
              <a:rPr lang="es-ES" dirty="0" err="1"/>
              <a:t>of</a:t>
            </a:r>
            <a:r>
              <a:rPr lang="es-ES" dirty="0"/>
              <a:t> </a:t>
            </a:r>
            <a:r>
              <a:rPr lang="es-ES" dirty="0" err="1"/>
              <a:t>the</a:t>
            </a:r>
            <a:r>
              <a:rPr lang="es-ES" dirty="0"/>
              <a:t> IM </a:t>
            </a:r>
            <a:r>
              <a:rPr lang="es-ES" dirty="0" err="1"/>
              <a:t>it</a:t>
            </a:r>
            <a:r>
              <a:rPr lang="es-ES" dirty="0"/>
              <a:t> </a:t>
            </a:r>
            <a:r>
              <a:rPr lang="es-ES" dirty="0" err="1"/>
              <a:t>is</a:t>
            </a:r>
            <a:r>
              <a:rPr lang="es-ES" dirty="0"/>
              <a:t> </a:t>
            </a:r>
            <a:r>
              <a:rPr lang="es-ES" dirty="0" err="1"/>
              <a:t>obtained</a:t>
            </a:r>
            <a:r>
              <a:rPr lang="es-ES" dirty="0"/>
              <a:t> </a:t>
            </a:r>
            <a:r>
              <a:rPr lang="es-ES" dirty="0" err="1"/>
              <a:t>that</a:t>
            </a:r>
            <a:r>
              <a:rPr lang="es-ES" dirty="0"/>
              <a:t> </a:t>
            </a:r>
            <a:r>
              <a:rPr lang="es-ES" dirty="0" err="1"/>
              <a:t>for</a:t>
            </a:r>
            <a:r>
              <a:rPr lang="es-ES" dirty="0"/>
              <a:t> rotor flux oriented control </a:t>
            </a:r>
            <a:r>
              <a:rPr lang="es-ES" dirty="0" err="1"/>
              <a:t>the</a:t>
            </a:r>
            <a:r>
              <a:rPr lang="es-ES" dirty="0"/>
              <a:t> </a:t>
            </a:r>
            <a:r>
              <a:rPr lang="es-ES" dirty="0" err="1"/>
              <a:t>terms</a:t>
            </a:r>
            <a:r>
              <a:rPr lang="es-ES" dirty="0"/>
              <a:t> </a:t>
            </a:r>
            <a:r>
              <a:rPr lang="es-ES" dirty="0" err="1"/>
              <a:t>containing</a:t>
            </a:r>
            <a:r>
              <a:rPr lang="es-ES" dirty="0"/>
              <a:t> </a:t>
            </a:r>
            <a:r>
              <a:rPr lang="es-ES" dirty="0" err="1"/>
              <a:t>the</a:t>
            </a:r>
            <a:r>
              <a:rPr lang="es-ES" dirty="0"/>
              <a:t> rotor flux in </a:t>
            </a:r>
            <a:r>
              <a:rPr lang="es-ES" dirty="0" err="1"/>
              <a:t>the</a:t>
            </a:r>
            <a:r>
              <a:rPr lang="es-ES" dirty="0"/>
              <a:t> q axis </a:t>
            </a:r>
            <a:r>
              <a:rPr lang="es-ES" dirty="0" err="1"/>
              <a:t>disappear</a:t>
            </a:r>
            <a:r>
              <a:rPr lang="es-ES" dirty="0"/>
              <a:t> and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t>
            </a:r>
            <a:r>
              <a:rPr lang="es-ES" dirty="0" err="1"/>
              <a:t>synchronous</a:t>
            </a:r>
            <a:r>
              <a:rPr lang="es-ES" dirty="0"/>
              <a:t> speed </a:t>
            </a:r>
            <a:r>
              <a:rPr lang="es-ES" dirty="0" err="1"/>
              <a:t>w_e</a:t>
            </a:r>
            <a:r>
              <a:rPr lang="es-ES" dirty="0"/>
              <a:t> and </a:t>
            </a:r>
            <a:r>
              <a:rPr lang="es-ES" dirty="0" err="1"/>
              <a:t>the</a:t>
            </a:r>
            <a:r>
              <a:rPr lang="es-ES" dirty="0"/>
              <a:t> </a:t>
            </a:r>
            <a:r>
              <a:rPr lang="es-ES" dirty="0" err="1"/>
              <a:t>shaft’s</a:t>
            </a:r>
            <a:r>
              <a:rPr lang="es-ES" dirty="0"/>
              <a:t> </a:t>
            </a:r>
            <a:r>
              <a:rPr lang="es-ES" dirty="0" err="1"/>
              <a:t>electrical</a:t>
            </a:r>
            <a:r>
              <a:rPr lang="es-ES" dirty="0"/>
              <a:t> speed </a:t>
            </a:r>
            <a:r>
              <a:rPr lang="es-ES" dirty="0" err="1"/>
              <a:t>is</a:t>
            </a:r>
            <a:r>
              <a:rPr lang="es-ES" dirty="0"/>
              <a:t> </a:t>
            </a:r>
            <a:r>
              <a:rPr lang="es-ES" dirty="0" err="1"/>
              <a:t>known</a:t>
            </a:r>
            <a:r>
              <a:rPr lang="es-ES" dirty="0"/>
              <a:t> as slip speed. </a:t>
            </a:r>
          </a:p>
          <a:p>
            <a:pPr marL="171450" indent="-171450">
              <a:buFontTx/>
              <a:buChar char="-"/>
            </a:pPr>
            <a:r>
              <a:rPr lang="es-ES" dirty="0" err="1"/>
              <a:t>To</a:t>
            </a:r>
            <a:r>
              <a:rPr lang="es-ES" dirty="0"/>
              <a:t> </a:t>
            </a:r>
            <a:r>
              <a:rPr lang="es-ES" dirty="0" err="1"/>
              <a:t>obtain</a:t>
            </a:r>
            <a:r>
              <a:rPr lang="es-ES" dirty="0"/>
              <a:t> </a:t>
            </a:r>
            <a:r>
              <a:rPr lang="es-ES" dirty="0" err="1"/>
              <a:t>the</a:t>
            </a:r>
            <a:r>
              <a:rPr lang="es-ES" dirty="0"/>
              <a:t> rotor flux position </a:t>
            </a:r>
            <a:r>
              <a:rPr lang="es-ES" dirty="0" err="1"/>
              <a:t>the</a:t>
            </a:r>
            <a:r>
              <a:rPr lang="es-ES" dirty="0"/>
              <a:t> slip speed </a:t>
            </a:r>
            <a:r>
              <a:rPr lang="es-ES" dirty="0" err="1"/>
              <a:t>needs</a:t>
            </a:r>
            <a:r>
              <a:rPr lang="es-ES" dirty="0"/>
              <a:t> </a:t>
            </a:r>
            <a:r>
              <a:rPr lang="es-ES" dirty="0" err="1"/>
              <a:t>to</a:t>
            </a:r>
            <a:r>
              <a:rPr lang="es-ES" dirty="0"/>
              <a:t> be </a:t>
            </a:r>
            <a:r>
              <a:rPr lang="es-ES" dirty="0" err="1"/>
              <a:t>estimated</a:t>
            </a:r>
            <a:r>
              <a:rPr lang="es-ES" dirty="0"/>
              <a:t> </a:t>
            </a:r>
            <a:r>
              <a:rPr lang="es-ES" dirty="0" err="1"/>
              <a:t>from</a:t>
            </a:r>
            <a:r>
              <a:rPr lang="es-ES" dirty="0"/>
              <a:t> </a:t>
            </a:r>
            <a:r>
              <a:rPr lang="es-ES" dirty="0" err="1"/>
              <a:t>the</a:t>
            </a:r>
            <a:r>
              <a:rPr lang="es-ES" dirty="0"/>
              <a:t> IM </a:t>
            </a:r>
            <a:r>
              <a:rPr lang="es-ES" dirty="0" err="1"/>
              <a:t>equations</a:t>
            </a:r>
            <a:r>
              <a:rPr lang="es-ES" dirty="0"/>
              <a:t>. </a:t>
            </a:r>
            <a:r>
              <a:rPr lang="es-ES" dirty="0" err="1"/>
              <a:t>It’s</a:t>
            </a:r>
            <a:r>
              <a:rPr lang="es-ES" dirty="0"/>
              <a:t> </a:t>
            </a:r>
            <a:r>
              <a:rPr lang="es-ES" dirty="0" err="1"/>
              <a:t>obtained</a:t>
            </a:r>
            <a:r>
              <a:rPr lang="es-ES" dirty="0"/>
              <a:t> </a:t>
            </a:r>
            <a:r>
              <a:rPr lang="es-ES" dirty="0" err="1"/>
              <a:t>that</a:t>
            </a:r>
            <a:r>
              <a:rPr lang="es-ES" dirty="0"/>
              <a:t> </a:t>
            </a:r>
            <a:r>
              <a:rPr lang="es-ES" dirty="0" err="1"/>
              <a:t>it</a:t>
            </a:r>
            <a:r>
              <a:rPr lang="es-ES" dirty="0"/>
              <a:t> </a:t>
            </a:r>
            <a:r>
              <a:rPr lang="es-ES" dirty="0" err="1"/>
              <a:t>is</a:t>
            </a:r>
            <a:r>
              <a:rPr lang="es-ES" dirty="0"/>
              <a:t> a </a:t>
            </a:r>
            <a:r>
              <a:rPr lang="es-ES" dirty="0" err="1"/>
              <a:t>function</a:t>
            </a:r>
            <a:r>
              <a:rPr lang="es-ES" dirty="0"/>
              <a:t> </a:t>
            </a:r>
            <a:r>
              <a:rPr lang="es-ES" dirty="0" err="1"/>
              <a:t>of</a:t>
            </a:r>
            <a:r>
              <a:rPr lang="es-ES" dirty="0"/>
              <a:t> </a:t>
            </a:r>
            <a:r>
              <a:rPr lang="es-ES" dirty="0" err="1"/>
              <a:t>the</a:t>
            </a:r>
            <a:r>
              <a:rPr lang="es-ES" dirty="0"/>
              <a:t> </a:t>
            </a:r>
            <a:r>
              <a:rPr lang="es-ES" dirty="0" err="1"/>
              <a:t>stator</a:t>
            </a:r>
            <a:r>
              <a:rPr lang="es-ES" dirty="0"/>
              <a:t> </a:t>
            </a:r>
            <a:r>
              <a:rPr lang="es-ES" dirty="0" err="1"/>
              <a:t>currents</a:t>
            </a:r>
            <a:r>
              <a:rPr lang="es-ES" dirty="0"/>
              <a:t> in </a:t>
            </a:r>
            <a:r>
              <a:rPr lang="es-ES" dirty="0" err="1"/>
              <a:t>the</a:t>
            </a:r>
            <a:r>
              <a:rPr lang="es-ES" dirty="0"/>
              <a:t> dq fr. </a:t>
            </a:r>
          </a:p>
          <a:p>
            <a:pPr marL="171450" indent="-171450">
              <a:buFontTx/>
              <a:buChar char="-"/>
            </a:pPr>
            <a:endParaRPr lang="es-ES" dirty="0"/>
          </a:p>
          <a:p>
            <a:pPr marL="171450" indent="-171450">
              <a:buFontTx/>
              <a:buChar char="-"/>
            </a:pPr>
            <a:r>
              <a:rPr lang="es-ES" dirty="0" err="1"/>
              <a:t>Explain</a:t>
            </a:r>
            <a:r>
              <a:rPr lang="es-ES" dirty="0"/>
              <a:t> a bit </a:t>
            </a:r>
            <a:r>
              <a:rPr lang="es-ES" dirty="0" err="1"/>
              <a:t>slower</a:t>
            </a:r>
            <a:r>
              <a:rPr lang="es-ES" dirty="0"/>
              <a:t> </a:t>
            </a:r>
            <a:r>
              <a:rPr lang="es-ES" dirty="0" err="1"/>
              <a:t>the</a:t>
            </a:r>
            <a:r>
              <a:rPr lang="es-ES" dirty="0"/>
              <a:t> slip </a:t>
            </a:r>
            <a:r>
              <a:rPr lang="es-ES" dirty="0" err="1"/>
              <a:t>part</a:t>
            </a:r>
            <a:r>
              <a:rPr lang="es-ES" dirty="0"/>
              <a:t> </a:t>
            </a:r>
            <a:r>
              <a:rPr lang="es-ES" dirty="0" err="1"/>
              <a:t>because</a:t>
            </a:r>
            <a:r>
              <a:rPr lang="es-ES" dirty="0"/>
              <a:t> I </a:t>
            </a:r>
            <a:r>
              <a:rPr lang="es-ES" dirty="0" err="1"/>
              <a:t>was</a:t>
            </a:r>
            <a:r>
              <a:rPr lang="es-ES" dirty="0"/>
              <a:t> </a:t>
            </a:r>
            <a:r>
              <a:rPr lang="es-ES" dirty="0" err="1"/>
              <a:t>too</a:t>
            </a:r>
            <a:r>
              <a:rPr lang="es-ES" dirty="0"/>
              <a:t> </a:t>
            </a:r>
            <a:r>
              <a:rPr lang="es-ES" dirty="0" err="1"/>
              <a:t>fast</a:t>
            </a:r>
            <a:r>
              <a:rPr lang="es-ES" dirty="0"/>
              <a:t>.</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227303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a:t>Once </a:t>
            </a:r>
            <a:r>
              <a:rPr lang="es-ES" dirty="0" err="1"/>
              <a:t>the</a:t>
            </a:r>
            <a:r>
              <a:rPr lang="es-ES" dirty="0"/>
              <a:t> slip speed </a:t>
            </a:r>
            <a:r>
              <a:rPr lang="es-ES" dirty="0" err="1"/>
              <a:t>is</a:t>
            </a:r>
            <a:r>
              <a:rPr lang="es-ES" dirty="0"/>
              <a:t> </a:t>
            </a:r>
            <a:r>
              <a:rPr lang="es-ES" dirty="0" err="1"/>
              <a:t>estimated</a:t>
            </a:r>
            <a:r>
              <a:rPr lang="es-ES" dirty="0"/>
              <a:t>, </a:t>
            </a:r>
            <a:r>
              <a:rPr lang="es-ES" dirty="0" err="1"/>
              <a:t>by</a:t>
            </a:r>
            <a:r>
              <a:rPr lang="es-ES" dirty="0"/>
              <a:t> </a:t>
            </a:r>
            <a:r>
              <a:rPr lang="es-ES" dirty="0" err="1"/>
              <a:t>adding</a:t>
            </a:r>
            <a:r>
              <a:rPr lang="es-ES" dirty="0"/>
              <a:t> </a:t>
            </a:r>
            <a:r>
              <a:rPr lang="es-ES" dirty="0" err="1"/>
              <a:t>to</a:t>
            </a:r>
            <a:r>
              <a:rPr lang="es-ES" dirty="0"/>
              <a:t> </a:t>
            </a:r>
            <a:r>
              <a:rPr lang="es-ES" dirty="0" err="1"/>
              <a:t>this</a:t>
            </a:r>
            <a:r>
              <a:rPr lang="es-ES" dirty="0"/>
              <a:t> speed </a:t>
            </a:r>
            <a:r>
              <a:rPr lang="es-ES" dirty="0" err="1"/>
              <a:t>the</a:t>
            </a:r>
            <a:r>
              <a:rPr lang="es-ES" dirty="0"/>
              <a:t> rotor speed </a:t>
            </a:r>
            <a:r>
              <a:rPr lang="es-ES" dirty="0" err="1"/>
              <a:t>obtained</a:t>
            </a:r>
            <a:r>
              <a:rPr lang="es-ES" dirty="0"/>
              <a:t> </a:t>
            </a:r>
            <a:r>
              <a:rPr lang="es-ES" dirty="0" err="1"/>
              <a:t>from</a:t>
            </a:r>
            <a:r>
              <a:rPr lang="es-ES" dirty="0"/>
              <a:t> </a:t>
            </a:r>
            <a:r>
              <a:rPr lang="es-ES" dirty="0" err="1"/>
              <a:t>the</a:t>
            </a:r>
            <a:r>
              <a:rPr lang="es-ES" dirty="0"/>
              <a:t> Encoder </a:t>
            </a:r>
            <a:r>
              <a:rPr lang="es-ES" dirty="0" err="1"/>
              <a:t>attached</a:t>
            </a:r>
            <a:r>
              <a:rPr lang="es-ES" dirty="0"/>
              <a:t> </a:t>
            </a:r>
            <a:r>
              <a:rPr lang="es-ES" dirty="0" err="1"/>
              <a:t>to</a:t>
            </a:r>
            <a:r>
              <a:rPr lang="es-ES" dirty="0"/>
              <a:t> </a:t>
            </a:r>
            <a:r>
              <a:rPr lang="es-ES" dirty="0" err="1"/>
              <a:t>the</a:t>
            </a:r>
            <a:r>
              <a:rPr lang="es-ES" dirty="0"/>
              <a:t> </a:t>
            </a:r>
            <a:r>
              <a:rPr lang="es-ES" dirty="0" err="1"/>
              <a:t>shaft</a:t>
            </a:r>
            <a:r>
              <a:rPr lang="es-ES" dirty="0"/>
              <a:t>,  </a:t>
            </a:r>
            <a:r>
              <a:rPr lang="es-ES" dirty="0" err="1"/>
              <a:t>it’s</a:t>
            </a:r>
            <a:r>
              <a:rPr lang="es-ES" dirty="0"/>
              <a:t> posible </a:t>
            </a:r>
            <a:r>
              <a:rPr lang="es-ES" dirty="0" err="1"/>
              <a:t>to</a:t>
            </a:r>
            <a:r>
              <a:rPr lang="es-ES" dirty="0"/>
              <a:t> </a:t>
            </a:r>
            <a:r>
              <a:rPr lang="es-ES" dirty="0" err="1"/>
              <a:t>obtain</a:t>
            </a:r>
            <a:r>
              <a:rPr lang="es-ES" dirty="0"/>
              <a:t> </a:t>
            </a:r>
            <a:r>
              <a:rPr lang="es-ES" dirty="0" err="1"/>
              <a:t>the</a:t>
            </a:r>
            <a:r>
              <a:rPr lang="es-ES" dirty="0"/>
              <a:t> rotor flux position </a:t>
            </a:r>
            <a:r>
              <a:rPr lang="es-ES" dirty="0" err="1"/>
              <a:t>by</a:t>
            </a:r>
            <a:r>
              <a:rPr lang="es-ES" dirty="0"/>
              <a:t> </a:t>
            </a:r>
            <a:r>
              <a:rPr lang="es-ES" dirty="0" err="1"/>
              <a:t>integrating</a:t>
            </a:r>
            <a:r>
              <a:rPr lang="es-ES" dirty="0"/>
              <a:t> </a:t>
            </a:r>
            <a:r>
              <a:rPr lang="es-ES" dirty="0" err="1"/>
              <a:t>the</a:t>
            </a:r>
            <a:r>
              <a:rPr lang="es-ES" dirty="0"/>
              <a:t> total sum </a:t>
            </a:r>
            <a:r>
              <a:rPr lang="es-ES" dirty="0" err="1"/>
              <a:t>of</a:t>
            </a:r>
            <a:r>
              <a:rPr lang="es-ES" dirty="0"/>
              <a:t> </a:t>
            </a:r>
            <a:r>
              <a:rPr lang="es-ES" dirty="0" err="1"/>
              <a:t>the</a:t>
            </a:r>
            <a:r>
              <a:rPr lang="es-ES" dirty="0"/>
              <a:t> </a:t>
            </a:r>
            <a:r>
              <a:rPr lang="es-ES" dirty="0" err="1"/>
              <a:t>speeds</a:t>
            </a:r>
            <a:r>
              <a:rPr lang="es-ES" dirty="0"/>
              <a:t>. </a:t>
            </a:r>
            <a:endParaRPr lang="en-US" dirty="0"/>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622537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dirty="0" err="1"/>
              <a:t>From</a:t>
            </a:r>
            <a:r>
              <a:rPr lang="es-ES" dirty="0"/>
              <a:t> </a:t>
            </a:r>
            <a:r>
              <a:rPr lang="es-ES" dirty="0" err="1"/>
              <a:t>the</a:t>
            </a:r>
            <a:r>
              <a:rPr lang="es-ES" dirty="0"/>
              <a:t> </a:t>
            </a:r>
            <a:r>
              <a:rPr lang="es-ES" dirty="0" err="1"/>
              <a:t>nameplate</a:t>
            </a:r>
            <a:r>
              <a:rPr lang="es-ES" dirty="0"/>
              <a:t> </a:t>
            </a:r>
            <a:r>
              <a:rPr lang="es-ES" dirty="0" err="1"/>
              <a:t>of</a:t>
            </a:r>
            <a:r>
              <a:rPr lang="es-ES" dirty="0"/>
              <a:t> </a:t>
            </a:r>
            <a:r>
              <a:rPr lang="es-ES" dirty="0" err="1"/>
              <a:t>the</a:t>
            </a:r>
            <a:r>
              <a:rPr lang="es-ES" dirty="0"/>
              <a:t> </a:t>
            </a:r>
            <a:r>
              <a:rPr lang="es-ES" dirty="0" err="1"/>
              <a:t>induction</a:t>
            </a:r>
            <a:r>
              <a:rPr lang="es-ES" dirty="0"/>
              <a:t> machine </a:t>
            </a:r>
            <a:r>
              <a:rPr lang="es-ES" dirty="0" err="1"/>
              <a:t>the</a:t>
            </a:r>
            <a:r>
              <a:rPr lang="es-ES" dirty="0"/>
              <a:t> </a:t>
            </a:r>
            <a:r>
              <a:rPr lang="es-ES" dirty="0" err="1"/>
              <a:t>rated</a:t>
            </a:r>
            <a:r>
              <a:rPr lang="es-ES" dirty="0"/>
              <a:t> </a:t>
            </a:r>
            <a:r>
              <a:rPr lang="es-ES" dirty="0" err="1"/>
              <a:t>voltage</a:t>
            </a:r>
            <a:r>
              <a:rPr lang="es-ES" dirty="0"/>
              <a:t> and </a:t>
            </a:r>
            <a:r>
              <a:rPr lang="es-ES" dirty="0" err="1"/>
              <a:t>current</a:t>
            </a:r>
            <a:r>
              <a:rPr lang="es-ES" dirty="0"/>
              <a:t> </a:t>
            </a:r>
            <a:r>
              <a:rPr lang="es-ES" dirty="0" err="1"/>
              <a:t>is</a:t>
            </a:r>
            <a:r>
              <a:rPr lang="es-ES" dirty="0"/>
              <a:t> </a:t>
            </a:r>
            <a:r>
              <a:rPr lang="es-ES" dirty="0" err="1"/>
              <a:t>obtained</a:t>
            </a:r>
            <a:r>
              <a:rPr lang="es-ES" dirty="0"/>
              <a:t> </a:t>
            </a:r>
            <a:r>
              <a:rPr lang="es-ES" dirty="0" err="1"/>
              <a:t>to</a:t>
            </a:r>
            <a:r>
              <a:rPr lang="es-ES" dirty="0"/>
              <a:t> </a:t>
            </a:r>
            <a:r>
              <a:rPr lang="es-ES" dirty="0" err="1"/>
              <a:t>calculate</a:t>
            </a:r>
            <a:r>
              <a:rPr lang="es-ES" dirty="0"/>
              <a:t> </a:t>
            </a:r>
            <a:r>
              <a:rPr lang="es-ES" dirty="0" err="1"/>
              <a:t>the</a:t>
            </a:r>
            <a:r>
              <a:rPr lang="es-ES" dirty="0"/>
              <a:t> </a:t>
            </a:r>
            <a:r>
              <a:rPr lang="es-ES" dirty="0" err="1"/>
              <a:t>stator</a:t>
            </a:r>
            <a:r>
              <a:rPr lang="es-ES" dirty="0"/>
              <a:t> flux </a:t>
            </a:r>
            <a:r>
              <a:rPr lang="es-ES" dirty="0" err="1"/>
              <a:t>linkage</a:t>
            </a:r>
            <a:r>
              <a:rPr lang="es-ES" dirty="0"/>
              <a:t>. </a:t>
            </a:r>
            <a:r>
              <a:rPr lang="es-ES" dirty="0" err="1"/>
              <a:t>Then</a:t>
            </a:r>
            <a:r>
              <a:rPr lang="es-ES" dirty="0"/>
              <a:t> </a:t>
            </a:r>
            <a:r>
              <a:rPr lang="es-ES" dirty="0" err="1"/>
              <a:t>the</a:t>
            </a:r>
            <a:r>
              <a:rPr lang="es-ES" dirty="0"/>
              <a:t> </a:t>
            </a:r>
            <a:r>
              <a:rPr lang="es-ES" dirty="0" err="1"/>
              <a:t>rated</a:t>
            </a:r>
            <a:r>
              <a:rPr lang="es-ES" dirty="0"/>
              <a:t> rotor flux </a:t>
            </a:r>
            <a:r>
              <a:rPr lang="es-ES" dirty="0" err="1"/>
              <a:t>linkage</a:t>
            </a:r>
            <a:r>
              <a:rPr lang="es-ES" dirty="0"/>
              <a:t> </a:t>
            </a:r>
            <a:r>
              <a:rPr lang="es-ES" dirty="0" err="1"/>
              <a:t>is</a:t>
            </a:r>
            <a:r>
              <a:rPr lang="es-ES" dirty="0"/>
              <a:t> </a:t>
            </a:r>
            <a:r>
              <a:rPr lang="es-ES" dirty="0" err="1"/>
              <a:t>calculated</a:t>
            </a:r>
            <a:r>
              <a:rPr lang="es-ES" dirty="0"/>
              <a:t> in </a:t>
            </a:r>
            <a:r>
              <a:rPr lang="es-ES" dirty="0" err="1"/>
              <a:t>order</a:t>
            </a:r>
            <a:r>
              <a:rPr lang="es-ES" dirty="0"/>
              <a:t> </a:t>
            </a:r>
            <a:r>
              <a:rPr lang="es-ES" dirty="0" err="1"/>
              <a:t>to</a:t>
            </a:r>
            <a:r>
              <a:rPr lang="es-ES" dirty="0"/>
              <a:t> </a:t>
            </a:r>
            <a:r>
              <a:rPr lang="es-ES" dirty="0" err="1"/>
              <a:t>obtain</a:t>
            </a:r>
            <a:r>
              <a:rPr lang="es-ES" dirty="0"/>
              <a:t> </a:t>
            </a:r>
            <a:r>
              <a:rPr lang="es-ES" dirty="0" err="1"/>
              <a:t>the</a:t>
            </a:r>
            <a:r>
              <a:rPr lang="es-ES" dirty="0"/>
              <a:t> </a:t>
            </a:r>
            <a:r>
              <a:rPr lang="es-ES" dirty="0" err="1"/>
              <a:t>reference</a:t>
            </a:r>
            <a:r>
              <a:rPr lang="es-ES" dirty="0"/>
              <a:t> </a:t>
            </a:r>
            <a:r>
              <a:rPr lang="es-ES" dirty="0" err="1"/>
              <a:t>for</a:t>
            </a:r>
            <a:r>
              <a:rPr lang="es-ES" dirty="0"/>
              <a:t> </a:t>
            </a:r>
            <a:r>
              <a:rPr lang="es-ES" dirty="0" err="1"/>
              <a:t>the</a:t>
            </a:r>
            <a:r>
              <a:rPr lang="es-ES" dirty="0"/>
              <a:t> d-axis </a:t>
            </a:r>
            <a:r>
              <a:rPr lang="es-ES" dirty="0" err="1"/>
              <a:t>current</a:t>
            </a:r>
            <a:r>
              <a:rPr lang="es-ES" dirty="0"/>
              <a:t>. </a:t>
            </a:r>
            <a:r>
              <a:rPr lang="es-ES" dirty="0" err="1"/>
              <a:t>The</a:t>
            </a:r>
            <a:r>
              <a:rPr lang="es-ES" dirty="0"/>
              <a:t> IM </a:t>
            </a:r>
            <a:r>
              <a:rPr lang="es-ES" dirty="0" err="1"/>
              <a:t>will</a:t>
            </a:r>
            <a:r>
              <a:rPr lang="es-ES" dirty="0"/>
              <a:t> </a:t>
            </a:r>
            <a:r>
              <a:rPr lang="es-ES" dirty="0" err="1"/>
              <a:t>perform</a:t>
            </a:r>
            <a:r>
              <a:rPr lang="es-ES" dirty="0"/>
              <a:t> as </a:t>
            </a:r>
            <a:r>
              <a:rPr lang="es-ES" dirty="0" err="1"/>
              <a:t>expected</a:t>
            </a:r>
            <a:r>
              <a:rPr lang="es-ES" dirty="0"/>
              <a:t> up </a:t>
            </a:r>
            <a:r>
              <a:rPr lang="es-ES" dirty="0" err="1"/>
              <a:t>to</a:t>
            </a:r>
            <a:r>
              <a:rPr lang="es-ES" dirty="0"/>
              <a:t> </a:t>
            </a:r>
            <a:r>
              <a:rPr lang="es-ES" dirty="0" err="1"/>
              <a:t>the</a:t>
            </a:r>
            <a:r>
              <a:rPr lang="es-ES" dirty="0"/>
              <a:t> </a:t>
            </a:r>
            <a:r>
              <a:rPr lang="es-ES" dirty="0" err="1"/>
              <a:t>rated</a:t>
            </a:r>
            <a:r>
              <a:rPr lang="es-ES" dirty="0"/>
              <a:t> speed </a:t>
            </a:r>
            <a:r>
              <a:rPr lang="es-ES" dirty="0" err="1"/>
              <a:t>which</a:t>
            </a:r>
            <a:r>
              <a:rPr lang="es-ES" dirty="0"/>
              <a:t> </a:t>
            </a:r>
            <a:r>
              <a:rPr lang="es-ES" dirty="0" err="1"/>
              <a:t>is</a:t>
            </a:r>
            <a:r>
              <a:rPr lang="es-ES" dirty="0"/>
              <a:t> </a:t>
            </a:r>
            <a:r>
              <a:rPr lang="es-ES" dirty="0" err="1"/>
              <a:t>around</a:t>
            </a:r>
            <a:r>
              <a:rPr lang="es-ES" dirty="0"/>
              <a:t> 1600rpm. After </a:t>
            </a:r>
            <a:r>
              <a:rPr lang="es-ES" dirty="0" err="1"/>
              <a:t>that</a:t>
            </a:r>
            <a:r>
              <a:rPr lang="es-ES" dirty="0"/>
              <a:t> </a:t>
            </a:r>
            <a:r>
              <a:rPr lang="es-ES" dirty="0" err="1"/>
              <a:t>point</a:t>
            </a:r>
            <a:r>
              <a:rPr lang="es-ES" dirty="0"/>
              <a:t> </a:t>
            </a:r>
            <a:r>
              <a:rPr lang="es-ES" dirty="0" err="1"/>
              <a:t>it</a:t>
            </a:r>
            <a:r>
              <a:rPr lang="es-ES" dirty="0"/>
              <a:t> </a:t>
            </a:r>
            <a:r>
              <a:rPr lang="es-ES" dirty="0" err="1"/>
              <a:t>would</a:t>
            </a:r>
            <a:r>
              <a:rPr lang="es-ES" dirty="0"/>
              <a:t> be </a:t>
            </a:r>
            <a:r>
              <a:rPr lang="es-ES" dirty="0" err="1"/>
              <a:t>necessary</a:t>
            </a:r>
            <a:r>
              <a:rPr lang="es-ES" dirty="0"/>
              <a:t> </a:t>
            </a:r>
            <a:r>
              <a:rPr lang="es-ES" dirty="0" err="1"/>
              <a:t>to</a:t>
            </a:r>
            <a:r>
              <a:rPr lang="es-ES" dirty="0"/>
              <a:t> </a:t>
            </a:r>
            <a:r>
              <a:rPr lang="es-ES" dirty="0" err="1"/>
              <a:t>weaken</a:t>
            </a:r>
            <a:r>
              <a:rPr lang="es-ES" dirty="0"/>
              <a:t> </a:t>
            </a:r>
            <a:r>
              <a:rPr lang="es-ES" dirty="0" err="1"/>
              <a:t>the</a:t>
            </a:r>
            <a:r>
              <a:rPr lang="es-ES" dirty="0"/>
              <a:t> flux in </a:t>
            </a:r>
            <a:r>
              <a:rPr lang="es-ES" dirty="0" err="1"/>
              <a:t>order</a:t>
            </a:r>
            <a:r>
              <a:rPr lang="es-ES" dirty="0"/>
              <a:t> </a:t>
            </a:r>
            <a:r>
              <a:rPr lang="es-ES" dirty="0" err="1"/>
              <a:t>to</a:t>
            </a:r>
            <a:r>
              <a:rPr lang="es-ES" dirty="0"/>
              <a:t> </a:t>
            </a:r>
            <a:r>
              <a:rPr lang="es-ES" dirty="0" err="1"/>
              <a:t>keep</a:t>
            </a:r>
            <a:r>
              <a:rPr lang="es-ES" dirty="0"/>
              <a:t> </a:t>
            </a:r>
            <a:r>
              <a:rPr lang="es-ES" dirty="0" err="1"/>
              <a:t>having</a:t>
            </a:r>
            <a:r>
              <a:rPr lang="es-ES" dirty="0"/>
              <a:t> a </a:t>
            </a:r>
            <a:r>
              <a:rPr lang="es-ES" dirty="0" err="1"/>
              <a:t>proper</a:t>
            </a:r>
            <a:r>
              <a:rPr lang="es-ES" dirty="0"/>
              <a:t> control </a:t>
            </a:r>
            <a:r>
              <a:rPr lang="es-ES" dirty="0" err="1"/>
              <a:t>of</a:t>
            </a:r>
            <a:r>
              <a:rPr lang="es-ES" dirty="0"/>
              <a:t> </a:t>
            </a:r>
            <a:r>
              <a:rPr lang="es-ES" dirty="0" err="1"/>
              <a:t>the</a:t>
            </a:r>
            <a:r>
              <a:rPr lang="es-ES" dirty="0"/>
              <a:t> IM. </a:t>
            </a:r>
            <a:r>
              <a:rPr lang="es-ES" dirty="0" err="1"/>
              <a:t>The</a:t>
            </a:r>
            <a:r>
              <a:rPr lang="es-ES" dirty="0"/>
              <a:t> motor </a:t>
            </a:r>
            <a:r>
              <a:rPr lang="es-ES" dirty="0" err="1"/>
              <a:t>will</a:t>
            </a:r>
            <a:r>
              <a:rPr lang="es-ES" dirty="0"/>
              <a:t> opérate in </a:t>
            </a:r>
            <a:r>
              <a:rPr lang="es-ES" dirty="0" err="1"/>
              <a:t>the</a:t>
            </a:r>
            <a:r>
              <a:rPr lang="es-ES" dirty="0"/>
              <a:t> </a:t>
            </a:r>
            <a:r>
              <a:rPr lang="es-ES" dirty="0" err="1"/>
              <a:t>field</a:t>
            </a:r>
            <a:r>
              <a:rPr lang="es-ES" dirty="0"/>
              <a:t> </a:t>
            </a:r>
            <a:r>
              <a:rPr lang="es-ES" dirty="0" err="1"/>
              <a:t>weakening</a:t>
            </a:r>
            <a:r>
              <a:rPr lang="es-ES" dirty="0"/>
              <a:t> región </a:t>
            </a:r>
            <a:r>
              <a:rPr lang="es-ES" dirty="0" err="1"/>
              <a:t>but</a:t>
            </a:r>
            <a:r>
              <a:rPr lang="es-ES" dirty="0"/>
              <a:t> </a:t>
            </a:r>
            <a:r>
              <a:rPr lang="es-ES" dirty="0" err="1"/>
              <a:t>this</a:t>
            </a:r>
            <a:r>
              <a:rPr lang="es-ES" dirty="0"/>
              <a:t> </a:t>
            </a:r>
            <a:r>
              <a:rPr lang="es-ES" dirty="0" err="1"/>
              <a:t>isnt</a:t>
            </a:r>
            <a:r>
              <a:rPr lang="es-ES" dirty="0"/>
              <a:t> </a:t>
            </a:r>
            <a:r>
              <a:rPr lang="es-ES" dirty="0" err="1"/>
              <a:t>scope</a:t>
            </a:r>
            <a:r>
              <a:rPr lang="es-ES" dirty="0"/>
              <a:t> </a:t>
            </a:r>
            <a:r>
              <a:rPr lang="es-ES" dirty="0" err="1"/>
              <a:t>od</a:t>
            </a:r>
            <a:r>
              <a:rPr lang="es-ES" dirty="0"/>
              <a:t> </a:t>
            </a:r>
            <a:r>
              <a:rPr lang="es-ES" dirty="0" err="1"/>
              <a:t>the</a:t>
            </a:r>
            <a:r>
              <a:rPr lang="es-ES" dirty="0"/>
              <a:t> Project. </a:t>
            </a:r>
          </a:p>
          <a:p>
            <a:pPr marL="171450" indent="-171450">
              <a:buFontTx/>
              <a:buChar char="-"/>
            </a:pPr>
            <a:endParaRPr lang="es-ES" dirty="0"/>
          </a:p>
          <a:p>
            <a:pPr marL="171450" indent="-171450">
              <a:buFontTx/>
              <a:buChar char="-"/>
            </a:pPr>
            <a:endParaRPr lang="en-US" dirty="0"/>
          </a:p>
        </p:txBody>
      </p:sp>
    </p:spTree>
    <p:extLst>
      <p:ext uri="{BB962C8B-B14F-4D97-AF65-F5344CB8AC3E}">
        <p14:creationId xmlns:p14="http://schemas.microsoft.com/office/powerpoint/2010/main" val="157205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transfer function is the same for the d- and q-axis which means that the current loops for both will be exactly the same.</a:t>
            </a:r>
          </a:p>
          <a:p>
            <a:r>
              <a:rPr lang="en-US" sz="1200" b="0" i="0" u="none" strike="noStrike" kern="1200" baseline="0" dirty="0">
                <a:solidFill>
                  <a:schemeClr val="tx1"/>
                </a:solidFill>
                <a:latin typeface="+mn-lt"/>
                <a:ea typeface="+mn-ea"/>
                <a:cs typeface="+mn-cs"/>
              </a:rPr>
              <a:t>- The delay appears in the system because of the digital implementation in a microcontroller. The time for sampling the measured signals in the Analog to</a:t>
            </a:r>
          </a:p>
          <a:p>
            <a:r>
              <a:rPr lang="en-US" sz="1200" b="0" i="0" u="none" strike="noStrike" kern="1200" baseline="0" dirty="0">
                <a:solidFill>
                  <a:schemeClr val="tx1"/>
                </a:solidFill>
                <a:latin typeface="+mn-lt"/>
                <a:ea typeface="+mn-ea"/>
                <a:cs typeface="+mn-cs"/>
              </a:rPr>
              <a:t>Digital Converter (ADC) and the time it takes to perform the control algorithm have to be taken into account. The time delay was reduced as much as possible while programming the microcontroller achieving a total time delay of half a switching period (Td  0.5Ts).</a:t>
            </a:r>
          </a:p>
          <a:p>
            <a:pPr marL="171450" indent="-171450">
              <a:buFontTx/>
              <a:buChar char="-"/>
            </a:pPr>
            <a:r>
              <a:rPr lang="en-US" sz="1200" b="0" i="0" u="none" strike="noStrike" kern="1200" baseline="0" dirty="0">
                <a:solidFill>
                  <a:schemeClr val="tx1"/>
                </a:solidFill>
                <a:latin typeface="+mn-lt"/>
                <a:ea typeface="+mn-ea"/>
                <a:cs typeface="+mn-cs"/>
              </a:rPr>
              <a:t>The requirement </a:t>
            </a:r>
            <a:r>
              <a:rPr lang="en-US" sz="1200" b="0" i="0" u="none" strike="noStrike" kern="1200" baseline="0" dirty="0" err="1">
                <a:solidFill>
                  <a:schemeClr val="tx1"/>
                </a:solidFill>
                <a:latin typeface="+mn-lt"/>
                <a:ea typeface="+mn-ea"/>
                <a:cs typeface="+mn-cs"/>
              </a:rPr>
              <a:t>fot</a:t>
            </a:r>
            <a:r>
              <a:rPr lang="en-US" sz="1200" b="0" i="0" u="none" strike="noStrike" kern="1200" baseline="0" dirty="0">
                <a:solidFill>
                  <a:schemeClr val="tx1"/>
                </a:solidFill>
                <a:latin typeface="+mn-lt"/>
                <a:ea typeface="+mn-ea"/>
                <a:cs typeface="+mn-cs"/>
              </a:rPr>
              <a:t> the controller is that the bandwidth should be 500Hz then applying the zero-pole </a:t>
            </a:r>
            <a:r>
              <a:rPr lang="en-US" sz="1200" b="0" i="0" u="none" strike="noStrike" kern="1200" baseline="0" dirty="0" err="1">
                <a:solidFill>
                  <a:schemeClr val="tx1"/>
                </a:solidFill>
                <a:latin typeface="+mn-lt"/>
                <a:ea typeface="+mn-ea"/>
                <a:cs typeface="+mn-cs"/>
              </a:rPr>
              <a:t>cancellatio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nmethod</a:t>
            </a:r>
            <a:r>
              <a:rPr lang="en-US" sz="1200" b="0" i="0" u="none" strike="noStrike" kern="1200" baseline="0" dirty="0">
                <a:solidFill>
                  <a:schemeClr val="tx1"/>
                </a:solidFill>
                <a:latin typeface="+mn-lt"/>
                <a:ea typeface="+mn-ea"/>
                <a:cs typeface="+mn-cs"/>
              </a:rPr>
              <a:t>, which consist on placing the controllers zero to cancel the plant’s pole, the Ki is obtain as a </a:t>
            </a:r>
            <a:r>
              <a:rPr lang="en-US" sz="1200" b="0" i="0" u="none" strike="noStrike" kern="1200" baseline="0" dirty="0" err="1">
                <a:solidFill>
                  <a:schemeClr val="tx1"/>
                </a:solidFill>
                <a:latin typeface="+mn-lt"/>
                <a:ea typeface="+mn-ea"/>
                <a:cs typeface="+mn-cs"/>
              </a:rPr>
              <a:t>fiunction</a:t>
            </a:r>
            <a:r>
              <a:rPr lang="en-US" sz="1200" b="0" i="0" u="none" strike="noStrike" kern="1200" baseline="0" dirty="0">
                <a:solidFill>
                  <a:schemeClr val="tx1"/>
                </a:solidFill>
                <a:latin typeface="+mn-lt"/>
                <a:ea typeface="+mn-ea"/>
                <a:cs typeface="+mn-cs"/>
              </a:rPr>
              <a:t> of motor parameters and </a:t>
            </a:r>
            <a:r>
              <a:rPr lang="en-US" sz="1200" b="0" i="0" u="none" strike="noStrike" kern="1200" baseline="0" dirty="0" err="1">
                <a:solidFill>
                  <a:schemeClr val="tx1"/>
                </a:solidFill>
                <a:latin typeface="+mn-lt"/>
                <a:ea typeface="+mn-ea"/>
                <a:cs typeface="+mn-cs"/>
              </a:rPr>
              <a:t>Kp</a:t>
            </a:r>
            <a:r>
              <a:rPr lang="en-US" sz="1200" b="0" i="0" u="none" strike="noStrike" kern="1200" baseline="0" dirty="0">
                <a:solidFill>
                  <a:schemeClr val="tx1"/>
                </a:solidFill>
                <a:latin typeface="+mn-lt"/>
                <a:ea typeface="+mn-ea"/>
                <a:cs typeface="+mn-cs"/>
              </a:rPr>
              <a:t>. </a:t>
            </a:r>
          </a:p>
          <a:p>
            <a:pPr marL="0" indent="0">
              <a:buFontTx/>
              <a:buNone/>
            </a:pPr>
            <a:endParaRPr lang="es-ES" dirty="0"/>
          </a:p>
        </p:txBody>
      </p:sp>
    </p:spTree>
    <p:extLst>
      <p:ext uri="{BB962C8B-B14F-4D97-AF65-F5344CB8AC3E}">
        <p14:creationId xmlns:p14="http://schemas.microsoft.com/office/powerpoint/2010/main" val="302901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58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The outer speed loop is governed by the mechanical equation of the induction machine</a:t>
            </a:r>
          </a:p>
          <a:p>
            <a:pPr marL="171450" indent="-171450">
              <a:buFontTx/>
              <a:buChar char="-"/>
            </a:pPr>
            <a:r>
              <a:rPr lang="en-US" sz="1200" b="0" i="0" u="none" strike="noStrike" kern="1200" baseline="0" dirty="0">
                <a:solidFill>
                  <a:schemeClr val="tx1"/>
                </a:solidFill>
                <a:latin typeface="+mn-lt"/>
                <a:ea typeface="+mn-ea"/>
                <a:cs typeface="+mn-cs"/>
              </a:rPr>
              <a:t>The closed loop transfer function of the current controller can be reduced to a first order transfer function because the outer speed loop is much slower than the inner loop.</a:t>
            </a:r>
          </a:p>
          <a:p>
            <a:pPr marL="171450" indent="-171450">
              <a:buFontTx/>
              <a:buChar char="-"/>
            </a:pPr>
            <a:r>
              <a:rPr lang="en-US" sz="1200" b="0" i="0" u="none" strike="noStrike" kern="1200" baseline="0" dirty="0">
                <a:solidFill>
                  <a:schemeClr val="tx1"/>
                </a:solidFill>
                <a:latin typeface="+mn-lt"/>
                <a:ea typeface="+mn-ea"/>
                <a:cs typeface="+mn-cs"/>
              </a:rPr>
              <a:t>Following the same zero-pole cancellation technique, as done during the design of the current PI controllers, the zero is selected to cancel the induction machine’s pole.</a:t>
            </a:r>
          </a:p>
          <a:p>
            <a:pPr marL="171450" indent="-171450">
              <a:buFontTx/>
              <a:buChar char="-"/>
            </a:pPr>
            <a:endParaRPr lang="es-E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sz="1200" b="0" i="0" u="none" strike="noStrike" kern="1200" baseline="0" dirty="0">
              <a:solidFill>
                <a:schemeClr val="tx1"/>
              </a:solidFill>
              <a:latin typeface="+mn-lt"/>
              <a:ea typeface="+mn-ea"/>
              <a:cs typeface="+mn-cs"/>
            </a:endParaRPr>
          </a:p>
          <a:p>
            <a:pPr marL="171450" indent="-171450">
              <a:buFontTx/>
              <a:buChar char="-"/>
            </a:pPr>
            <a:endParaRPr lang="en-US" dirty="0"/>
          </a:p>
        </p:txBody>
      </p:sp>
    </p:spTree>
    <p:extLst>
      <p:ext uri="{BB962C8B-B14F-4D97-AF65-F5344CB8AC3E}">
        <p14:creationId xmlns:p14="http://schemas.microsoft.com/office/powerpoint/2010/main" val="320988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228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973519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64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451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181166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83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952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960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3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US" dirty="0"/>
              <a:t>Motivation</a:t>
            </a:r>
          </a:p>
          <a:p>
            <a:pPr marL="171450" indent="-171450">
              <a:buFontTx/>
              <a:buChar char="-"/>
            </a:pPr>
            <a:r>
              <a:rPr lang="en-US" dirty="0"/>
              <a:t>Existing problems</a:t>
            </a:r>
          </a:p>
          <a:p>
            <a:pPr marL="171450" indent="-171450">
              <a:buFontTx/>
              <a:buChar char="-"/>
            </a:pPr>
            <a:r>
              <a:rPr lang="en-US" dirty="0"/>
              <a:t>What is a MIC</a:t>
            </a:r>
          </a:p>
          <a:p>
            <a:pPr marL="171450" indent="-171450">
              <a:buFontTx/>
              <a:buChar char="-"/>
            </a:pPr>
            <a:r>
              <a:rPr lang="en-US" dirty="0"/>
              <a:t>Why a MIC</a:t>
            </a:r>
          </a:p>
          <a:p>
            <a:pPr marL="171450" indent="-171450">
              <a:buFontTx/>
              <a:buChar char="-"/>
            </a:pPr>
            <a:r>
              <a:rPr lang="en-US" dirty="0"/>
              <a:t>Problem statement</a:t>
            </a:r>
          </a:p>
        </p:txBody>
      </p:sp>
    </p:spTree>
    <p:extLst>
      <p:ext uri="{BB962C8B-B14F-4D97-AF65-F5344CB8AC3E}">
        <p14:creationId xmlns:p14="http://schemas.microsoft.com/office/powerpoint/2010/main" val="374260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2570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78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9195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228600" indent="-228600">
              <a:buAutoNum type="arabicPeriod"/>
            </a:pPr>
            <a:r>
              <a:rPr lang="da-DK" dirty="0" err="1"/>
              <a:t>Calculate</a:t>
            </a:r>
            <a:r>
              <a:rPr lang="da-DK" dirty="0"/>
              <a:t> position from </a:t>
            </a:r>
            <a:r>
              <a:rPr lang="da-DK" dirty="0" err="1"/>
              <a:t>amount</a:t>
            </a:r>
            <a:r>
              <a:rPr lang="da-DK" dirty="0"/>
              <a:t> of pulses </a:t>
            </a:r>
            <a:r>
              <a:rPr lang="da-DK" dirty="0" err="1"/>
              <a:t>received</a:t>
            </a:r>
            <a:endParaRPr lang="da-DK" dirty="0"/>
          </a:p>
          <a:p>
            <a:pPr marL="228600" indent="-228600">
              <a:buAutoNum type="arabicPeriod"/>
            </a:pPr>
            <a:r>
              <a:rPr lang="da-DK" dirty="0" err="1"/>
              <a:t>Calculate</a:t>
            </a:r>
            <a:r>
              <a:rPr lang="da-DK" dirty="0"/>
              <a:t> speed from the position </a:t>
            </a:r>
            <a:r>
              <a:rPr lang="da-DK" dirty="0" err="1"/>
              <a:t>change</a:t>
            </a:r>
            <a:r>
              <a:rPr lang="da-DK" dirty="0"/>
              <a:t> </a:t>
            </a:r>
            <a:r>
              <a:rPr lang="da-DK" dirty="0" err="1"/>
              <a:t>every</a:t>
            </a:r>
            <a:r>
              <a:rPr lang="da-DK" dirty="0"/>
              <a:t> 30 </a:t>
            </a:r>
            <a:r>
              <a:rPr lang="da-DK" dirty="0" err="1"/>
              <a:t>electrical</a:t>
            </a:r>
            <a:r>
              <a:rPr lang="da-DK" dirty="0"/>
              <a:t> </a:t>
            </a:r>
            <a:r>
              <a:rPr lang="da-DK" dirty="0" err="1"/>
              <a:t>degrees</a:t>
            </a:r>
            <a:r>
              <a:rPr lang="da-DK" dirty="0"/>
              <a:t> or </a:t>
            </a:r>
            <a:r>
              <a:rPr lang="da-DK" dirty="0" err="1"/>
              <a:t>within</a:t>
            </a:r>
            <a:r>
              <a:rPr lang="da-DK" dirty="0"/>
              <a:t> a </a:t>
            </a:r>
            <a:r>
              <a:rPr lang="da-DK" dirty="0" err="1"/>
              <a:t>specified</a:t>
            </a:r>
            <a:r>
              <a:rPr lang="da-DK" dirty="0"/>
              <a:t> time </a:t>
            </a:r>
            <a:r>
              <a:rPr lang="da-DK" dirty="0" err="1"/>
              <a:t>period</a:t>
            </a:r>
            <a:r>
              <a:rPr lang="da-DK" dirty="0"/>
              <a:t> (If speed is </a:t>
            </a:r>
            <a:r>
              <a:rPr lang="da-DK" dirty="0" err="1"/>
              <a:t>slow</a:t>
            </a:r>
            <a:r>
              <a:rPr lang="da-DK" dirty="0"/>
              <a:t>)</a:t>
            </a:r>
          </a:p>
          <a:p>
            <a:pPr marL="228600" indent="-228600">
              <a:buAutoNum type="arabicPeriod"/>
            </a:pPr>
            <a:r>
              <a:rPr lang="da-DK" dirty="0"/>
              <a:t>Slip speed is </a:t>
            </a:r>
            <a:r>
              <a:rPr lang="da-DK" dirty="0" err="1"/>
              <a:t>estimated</a:t>
            </a:r>
            <a:r>
              <a:rPr lang="da-DK" dirty="0"/>
              <a:t> from Machine parameters and </a:t>
            </a:r>
            <a:r>
              <a:rPr lang="da-DK" dirty="0" err="1"/>
              <a:t>dq-current</a:t>
            </a:r>
            <a:r>
              <a:rPr lang="da-DK" dirty="0"/>
              <a:t> references</a:t>
            </a:r>
          </a:p>
          <a:p>
            <a:pPr marL="228600" indent="-228600">
              <a:buAutoNum type="arabicPeriod"/>
            </a:pPr>
            <a:r>
              <a:rPr lang="da-DK" dirty="0"/>
              <a:t>Rotor flux speed is </a:t>
            </a:r>
            <a:r>
              <a:rPr lang="da-DK" dirty="0" err="1"/>
              <a:t>found</a:t>
            </a:r>
            <a:r>
              <a:rPr lang="da-DK" dirty="0"/>
              <a:t> by </a:t>
            </a:r>
            <a:r>
              <a:rPr lang="da-DK" dirty="0" err="1"/>
              <a:t>adding</a:t>
            </a:r>
            <a:r>
              <a:rPr lang="da-DK" dirty="0"/>
              <a:t> the </a:t>
            </a:r>
            <a:r>
              <a:rPr lang="da-DK" dirty="0" err="1"/>
              <a:t>shaft</a:t>
            </a:r>
            <a:r>
              <a:rPr lang="da-DK" dirty="0"/>
              <a:t> speed and the slip speed.</a:t>
            </a:r>
          </a:p>
          <a:p>
            <a:pPr marL="228600" indent="-228600">
              <a:buAutoNum type="arabicPeriod"/>
            </a:pPr>
            <a:r>
              <a:rPr lang="da-DK" dirty="0"/>
              <a:t>Integrated to </a:t>
            </a:r>
            <a:r>
              <a:rPr lang="da-DK" dirty="0" err="1"/>
              <a:t>optain</a:t>
            </a:r>
            <a:r>
              <a:rPr lang="da-DK" dirty="0"/>
              <a:t> </a:t>
            </a:r>
            <a:r>
              <a:rPr lang="da-DK" dirty="0" err="1"/>
              <a:t>estimated</a:t>
            </a:r>
            <a:r>
              <a:rPr lang="da-DK" dirty="0"/>
              <a:t> flux position, </a:t>
            </a:r>
            <a:r>
              <a:rPr lang="da-DK" dirty="0" err="1"/>
              <a:t>used</a:t>
            </a:r>
            <a:r>
              <a:rPr lang="da-DK" dirty="0"/>
              <a:t> for reference frame transformations</a:t>
            </a:r>
            <a:endParaRPr lang="en-US" dirty="0"/>
          </a:p>
        </p:txBody>
      </p:sp>
    </p:spTree>
    <p:extLst>
      <p:ext uri="{BB962C8B-B14F-4D97-AF65-F5344CB8AC3E}">
        <p14:creationId xmlns:p14="http://schemas.microsoft.com/office/powerpoint/2010/main" val="503488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62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25377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990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2023556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9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Simulation results are also different.</a:t>
            </a:r>
          </a:p>
          <a:p>
            <a:pPr marL="171450" indent="-171450">
              <a:buFontTx/>
              <a:buChar char="-"/>
            </a:pPr>
            <a:r>
              <a:rPr lang="en-US" dirty="0"/>
              <a:t>Mechanical model is completely different, which affects speed load but not torque reference due to similar RL load.</a:t>
            </a:r>
          </a:p>
          <a:p>
            <a:pPr marL="171450" indent="-171450">
              <a:buFontTx/>
              <a:buChar char="-"/>
            </a:pPr>
            <a:r>
              <a:rPr lang="en-US" dirty="0"/>
              <a:t>Mention PI parameters are different than in simulation.</a:t>
            </a:r>
          </a:p>
        </p:txBody>
      </p:sp>
    </p:spTree>
    <p:extLst>
      <p:ext uri="{BB962C8B-B14F-4D97-AF65-F5344CB8AC3E}">
        <p14:creationId xmlns:p14="http://schemas.microsoft.com/office/powerpoint/2010/main" val="110118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60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744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Explain the change on speed in the right</a:t>
            </a:r>
          </a:p>
        </p:txBody>
      </p:sp>
    </p:spTree>
    <p:extLst>
      <p:ext uri="{BB962C8B-B14F-4D97-AF65-F5344CB8AC3E}">
        <p14:creationId xmlns:p14="http://schemas.microsoft.com/office/powerpoint/2010/main" val="10580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Do not say real life, say tests, experimental…</a:t>
            </a:r>
          </a:p>
          <a:p>
            <a:r>
              <a:rPr lang="en-US" dirty="0"/>
              <a:t>Speed control is not quick, it’s actually slow.</a:t>
            </a:r>
          </a:p>
          <a:p>
            <a:r>
              <a:rPr lang="en-US" dirty="0"/>
              <a:t>Also talk about inertia here.</a:t>
            </a:r>
          </a:p>
          <a:p>
            <a:r>
              <a:rPr lang="en-US" dirty="0"/>
              <a:t>Not say actually and oscillations, more overshoot.</a:t>
            </a:r>
          </a:p>
          <a:p>
            <a:r>
              <a:rPr lang="en-US" dirty="0"/>
              <a:t>Steps of 25 or 50.</a:t>
            </a:r>
          </a:p>
          <a:p>
            <a:endParaRPr lang="en-US" dirty="0"/>
          </a:p>
        </p:txBody>
      </p:sp>
    </p:spTree>
    <p:extLst>
      <p:ext uri="{BB962C8B-B14F-4D97-AF65-F5344CB8AC3E}">
        <p14:creationId xmlns:p14="http://schemas.microsoft.com/office/powerpoint/2010/main" val="3143934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PI error is zero at the beginning and so torque ref goes down to zero, inertia helps stabilizing.</a:t>
            </a:r>
          </a:p>
          <a:p>
            <a:r>
              <a:rPr lang="en-US" dirty="0"/>
              <a:t>GENERAL: Overview slide in the beginning.</a:t>
            </a:r>
          </a:p>
        </p:txBody>
      </p:sp>
    </p:spTree>
    <p:extLst>
      <p:ext uri="{BB962C8B-B14F-4D97-AF65-F5344CB8AC3E}">
        <p14:creationId xmlns:p14="http://schemas.microsoft.com/office/powerpoint/2010/main" val="2491059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arrows.</a:t>
            </a:r>
          </a:p>
        </p:txBody>
      </p:sp>
    </p:spTree>
    <p:extLst>
      <p:ext uri="{BB962C8B-B14F-4D97-AF65-F5344CB8AC3E}">
        <p14:creationId xmlns:p14="http://schemas.microsoft.com/office/powerpoint/2010/main" val="499195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3730155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Add technical conclusions.</a:t>
            </a:r>
          </a:p>
          <a:p>
            <a:endParaRPr lang="en-US" dirty="0"/>
          </a:p>
          <a:p>
            <a:r>
              <a:rPr lang="en-US" dirty="0"/>
              <a:t>Change for arrows.</a:t>
            </a:r>
          </a:p>
        </p:txBody>
      </p:sp>
    </p:spTree>
    <p:extLst>
      <p:ext uri="{BB962C8B-B14F-4D97-AF65-F5344CB8AC3E}">
        <p14:creationId xmlns:p14="http://schemas.microsoft.com/office/powerpoint/2010/main" val="271854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83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48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09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410358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AU_Forsid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AALBORG UNIVERSITY</a:t>
            </a:r>
            <a:br>
              <a:rPr lang="en-US" dirty="0"/>
            </a:br>
            <a:r>
              <a:rPr lang="en-GB"/>
              <a:t>HEADLINE</a:t>
            </a:r>
            <a:endParaRPr lang="en-US" dirty="0"/>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rtlCol="0">
            <a:noAutofit/>
          </a:bodyPr>
          <a:lstStyle>
            <a:lvl1pPr algn="ctr">
              <a:defRPr sz="1800" spc="300" baseline="0"/>
            </a:lvl1pPr>
          </a:lstStyle>
          <a:p>
            <a:pPr lvl="0" rtl="0"/>
            <a:r>
              <a:rPr lang="en-GB"/>
              <a:t>BY NAVN NAVNESEN</a:t>
            </a:r>
            <a:endParaRPr lang="da-DK"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lede venst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8031879" y="957753"/>
            <a:ext cx="3588621" cy="1272251"/>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2" hasCustomPrompt="1"/>
          </p:nvPr>
        </p:nvSpPr>
        <p:spPr>
          <a:xfrm>
            <a:off x="8031879" y="2584598"/>
            <a:ext cx="3588621" cy="3500008"/>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10"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
        <p:nvSpPr>
          <p:cNvPr id="7" name="Pladsholder til tekst 3"/>
          <p:cNvSpPr>
            <a:spLocks noGrp="1"/>
          </p:cNvSpPr>
          <p:nvPr>
            <p:ph type="body" sz="quarter" idx="15" hasCustomPrompt="1"/>
          </p:nvPr>
        </p:nvSpPr>
        <p:spPr>
          <a:xfrm>
            <a:off x="587375" y="2127154"/>
            <a:ext cx="4229100" cy="3575409"/>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lt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5" name="Gruppe 4"/>
          <p:cNvGrpSpPr/>
          <p:nvPr userDrawn="1"/>
        </p:nvGrpSpPr>
        <p:grpSpPr>
          <a:xfrm>
            <a:off x="-3502" y="657225"/>
            <a:ext cx="405154" cy="1182460"/>
            <a:chOff x="320675" y="2816225"/>
            <a:chExt cx="350838" cy="1023938"/>
          </a:xfrm>
          <a:solidFill>
            <a:schemeClr val="tx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5" name="Title 4"/>
          <p:cNvSpPr>
            <a:spLocks noGrp="1"/>
          </p:cNvSpPr>
          <p:nvPr>
            <p:ph type="title" hasCustomPrompt="1"/>
          </p:nvPr>
        </p:nvSpPr>
        <p:spPr>
          <a:xfrm>
            <a:off x="587375" y="357948"/>
            <a:ext cx="4229100" cy="1486727"/>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lt blank">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8" name="Pladsholder til tekst 3"/>
          <p:cNvSpPr>
            <a:spLocks noGrp="1"/>
          </p:cNvSpPr>
          <p:nvPr>
            <p:ph type="body" sz="quarter" idx="17" hasCustomPrompt="1"/>
          </p:nvPr>
        </p:nvSpPr>
        <p:spPr>
          <a:xfrm>
            <a:off x="8027662" y="2804344"/>
            <a:ext cx="3592838" cy="3222624"/>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sp>
        <p:nvSpPr>
          <p:cNvPr id="3" name="Slide Number Placeholder 2"/>
          <p:cNvSpPr>
            <a:spLocks noGrp="1"/>
          </p:cNvSpPr>
          <p:nvPr>
            <p:ph type="sldNum" sz="quarter" idx="10"/>
          </p:nvPr>
        </p:nvSpPr>
        <p:spPr/>
        <p:txBody>
          <a:bodyPr rtlCol="0"/>
          <a:lstStyle>
            <a:lvl1pPr>
              <a:defRPr>
                <a:solidFill>
                  <a:schemeClr val="bg1">
                    <a:alpha val="70000"/>
                  </a:schemeClr>
                </a:solidFill>
              </a:defRPr>
            </a:lvl1pPr>
          </a:lstStyle>
          <a:p>
            <a:pPr rtl="0"/>
            <a:fld id="{D8D877B3-D348-4611-9BDB-C5374591D951}" type="slidenum">
              <a:rPr lang="en-US" smtClean="0"/>
              <a:pPr rtl="0"/>
              <a:t>‹Nº›</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53" name="Title 4"/>
          <p:cNvSpPr>
            <a:spLocks noGrp="1"/>
          </p:cNvSpPr>
          <p:nvPr>
            <p:ph type="title" hasCustomPrompt="1"/>
          </p:nvPr>
        </p:nvSpPr>
        <p:spPr>
          <a:xfrm>
            <a:off x="8027664" y="943460"/>
            <a:ext cx="3592836" cy="1621619"/>
          </a:xfrm>
        </p:spPr>
        <p:txBody>
          <a:bodyPr rtlCol="0"/>
          <a:lstStyle>
            <a:lvl1pPr>
              <a:defRPr sz="3600">
                <a:solidFill>
                  <a:schemeClr val="bg1"/>
                </a:solidFill>
              </a:defRPr>
            </a:lvl1pPr>
          </a:lstStyle>
          <a:p>
            <a:pPr rtl="0"/>
            <a:r>
              <a:rPr lang="en-GB"/>
              <a:t>CLICK TO EDIT TITLE</a:t>
            </a:r>
            <a:endParaRPr lang="en-US" dirty="0"/>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AU_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5" name="Title 4"/>
          <p:cNvSpPr>
            <a:spLocks noGrp="1"/>
          </p:cNvSpPr>
          <p:nvPr>
            <p:ph type="title" hasCustomPrompt="1"/>
          </p:nvPr>
        </p:nvSpPr>
        <p:spPr>
          <a:xfrm>
            <a:off x="2441575" y="2676493"/>
            <a:ext cx="7341129" cy="1036319"/>
          </a:xfrm>
          <a:solidFill>
            <a:schemeClr val="bg1"/>
          </a:solidFill>
        </p:spPr>
        <p:txBody>
          <a:bodyPr tIns="108000" rtlCol="0"/>
          <a:lstStyle>
            <a:lvl1pPr algn="ctr">
              <a:defRPr sz="2800" baseline="0">
                <a:solidFill>
                  <a:schemeClr val="tx1"/>
                </a:solidFill>
              </a:defRPr>
            </a:lvl1pPr>
          </a:lstStyle>
          <a:p>
            <a:pPr rtl="0"/>
            <a:r>
              <a:rPr lang="en-GB"/>
              <a:t>BREAK</a:t>
            </a:r>
            <a:br>
              <a:rPr lang="en-US" dirty="0"/>
            </a:br>
            <a:r>
              <a:rPr lang="en-GB"/>
              <a:t>HEADLINE</a:t>
            </a:r>
            <a:endParaRPr lang="en-US" dirty="0"/>
          </a:p>
        </p:txBody>
      </p:sp>
      <p:grpSp>
        <p:nvGrpSpPr>
          <p:cNvPr id="30" name="Group 4"/>
          <p:cNvGrpSpPr>
            <a:grpSpLocks noChangeAspect="1"/>
          </p:cNvGrpSpPr>
          <p:nvPr userDrawn="1"/>
        </p:nvGrpSpPr>
        <p:grpSpPr bwMode="auto">
          <a:xfrm>
            <a:off x="5492750" y="5903913"/>
            <a:ext cx="1236663" cy="815975"/>
            <a:chOff x="3460" y="3719"/>
            <a:chExt cx="779" cy="514"/>
          </a:xfrm>
        </p:grpSpPr>
        <p:sp>
          <p:nvSpPr>
            <p:cNvPr id="31"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gsorden _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
        <p:nvSpPr>
          <p:cNvPr id="13" name="Pladsholder til tekst 12"/>
          <p:cNvSpPr>
            <a:spLocks noGrp="1"/>
          </p:cNvSpPr>
          <p:nvPr>
            <p:ph type="body" sz="quarter" idx="13" hasCustomPrompt="1"/>
          </p:nvPr>
        </p:nvSpPr>
        <p:spPr>
          <a:xfrm>
            <a:off x="587375" y="2216150"/>
            <a:ext cx="5108574" cy="3419473"/>
          </a:xfrm>
        </p:spPr>
        <p:txBody>
          <a:bodyPr rtlCol="0">
            <a:normAutofit/>
          </a:bodyPr>
          <a:lstStyle>
            <a:lvl2pPr marL="285750" indent="-285750">
              <a:lnSpc>
                <a:spcPct val="120000"/>
              </a:lnSpc>
              <a:spcBef>
                <a:spcPts val="1000"/>
              </a:spcBef>
              <a:buFontTx/>
              <a:buBlip>
                <a:blip r:embed="rId2"/>
              </a:buBlip>
              <a:defRPr sz="1600" baseline="0"/>
            </a:lvl2pPr>
          </a:lstStyle>
          <a:p>
            <a:pPr lvl="1" rtl="0"/>
            <a:r>
              <a:rPr lang="en-GB"/>
              <a:t>Insert text</a:t>
            </a:r>
            <a:endParaRPr lang="da-DK" dirty="0"/>
          </a:p>
        </p:txBody>
      </p:sp>
      <p:sp>
        <p:nvSpPr>
          <p:cNvPr id="6" name="Picture Placeholder 4"/>
          <p:cNvSpPr>
            <a:spLocks noGrp="1"/>
          </p:cNvSpPr>
          <p:nvPr>
            <p:ph type="pic" sz="quarter" idx="11" hasCustomPrompt="1"/>
          </p:nvPr>
        </p:nvSpPr>
        <p:spPr>
          <a:xfrm>
            <a:off x="6096000" y="2216149"/>
            <a:ext cx="5524500" cy="3419475"/>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347870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sp>
        <p:nvSpPr>
          <p:cNvPr id="26" name="Title 4"/>
          <p:cNvSpPr>
            <a:spLocks noGrp="1"/>
          </p:cNvSpPr>
          <p:nvPr>
            <p:ph type="title" hasCustomPrompt="1"/>
          </p:nvPr>
        </p:nvSpPr>
        <p:spPr>
          <a:xfrm>
            <a:off x="587375" y="370764"/>
            <a:ext cx="4516438" cy="1473911"/>
          </a:xfrm>
        </p:spPr>
        <p:txBody>
          <a:bodyPr rtlCol="0"/>
          <a:lstStyle>
            <a:lvl1pPr>
              <a:defRPr sz="3600"/>
            </a:lvl1pPr>
          </a:lstStyle>
          <a:p>
            <a:pPr rtl="0"/>
            <a:r>
              <a:rPr lang="en-GB"/>
              <a:t>CLICK TO EDIT TITLE</a:t>
            </a:r>
            <a:endParaRPr lang="en-US" dirty="0"/>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29" name="Pladsholder til tekst 10"/>
          <p:cNvSpPr>
            <a:spLocks noGrp="1"/>
          </p:cNvSpPr>
          <p:nvPr>
            <p:ph type="body" sz="quarter" idx="12"/>
          </p:nvPr>
        </p:nvSpPr>
        <p:spPr>
          <a:xfrm>
            <a:off x="587375" y="2065337"/>
            <a:ext cx="4516438" cy="3243263"/>
          </a:xfrm>
        </p:spPr>
        <p:txBody>
          <a:bodyPr rtlCol="0"/>
          <a:lstStyle>
            <a:lvl1pPr marL="285750" indent="-285750">
              <a:buFontTx/>
              <a:buBlip>
                <a:blip r:embed="rId3"/>
              </a:buBlip>
              <a:defRPr/>
            </a:lvl1pPr>
          </a:lstStyle>
          <a:p>
            <a:pPr lvl="0" rtl="0"/>
            <a:r>
              <a:rPr lang="en-GB"/>
              <a:t>Rediger typografien i masterens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_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rtlCol="0"/>
          <a:lstStyle>
            <a:lvl1pPr>
              <a:defRPr sz="3600"/>
            </a:lvl1pPr>
          </a:lstStyle>
          <a:p>
            <a:pPr rtl="0"/>
            <a:r>
              <a:rPr lang="en-GB"/>
              <a:t>CLICK TO EDIT TITLE</a:t>
            </a:r>
            <a:endParaRPr lang="en-US" dirty="0"/>
          </a:p>
        </p:txBody>
      </p:sp>
      <p:sp>
        <p:nvSpPr>
          <p:cNvPr id="11" name="Pladsholder til diagram 10"/>
          <p:cNvSpPr>
            <a:spLocks noGrp="1"/>
          </p:cNvSpPr>
          <p:nvPr>
            <p:ph type="chart" sz="quarter" idx="12"/>
          </p:nvPr>
        </p:nvSpPr>
        <p:spPr>
          <a:xfrm>
            <a:off x="6096000" y="2262579"/>
            <a:ext cx="5524500" cy="3572737"/>
          </a:xfrm>
        </p:spPr>
        <p:txBody>
          <a:bodyPr rtlCol="0"/>
          <a:lstStyle/>
          <a:p>
            <a:pPr rtl="0"/>
            <a:endParaRPr lang="da-DK"/>
          </a:p>
        </p:txBody>
      </p:sp>
      <p:sp>
        <p:nvSpPr>
          <p:cNvPr id="13" name="Pladsholder til tekst 12"/>
          <p:cNvSpPr>
            <a:spLocks noGrp="1"/>
          </p:cNvSpPr>
          <p:nvPr>
            <p:ph type="body" sz="quarter" idx="13" hasCustomPrompt="1"/>
          </p:nvPr>
        </p:nvSpPr>
        <p:spPr>
          <a:xfrm>
            <a:off x="587375" y="2262579"/>
            <a:ext cx="4886992" cy="3572737"/>
          </a:xfrm>
        </p:spPr>
        <p:txBody>
          <a:bodyPr rtlCol="0">
            <a:normAutofit/>
          </a:bodyPr>
          <a:lstStyle>
            <a:lvl2pPr marL="285750" indent="-285750">
              <a:buFontTx/>
              <a:buBlip>
                <a:blip r:embed="rId2"/>
              </a:buBlip>
              <a:defRPr sz="1600" baseline="0"/>
            </a:lvl2pPr>
          </a:lstStyle>
          <a:p>
            <a:pPr lvl="1" rtl="0"/>
            <a:r>
              <a:rPr lang="en-GB"/>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å layout - Billede højr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6" name="Title 4"/>
          <p:cNvSpPr>
            <a:spLocks noGrp="1"/>
          </p:cNvSpPr>
          <p:nvPr>
            <p:ph type="title" hasCustomPrompt="1"/>
          </p:nvPr>
        </p:nvSpPr>
        <p:spPr>
          <a:xfrm>
            <a:off x="587374" y="373446"/>
            <a:ext cx="4683125" cy="1471230"/>
          </a:xfrm>
        </p:spPr>
        <p:txBody>
          <a:bodyPr rtlCol="0"/>
          <a:lstStyle>
            <a:lvl1pPr>
              <a:defRPr sz="3600">
                <a:solidFill>
                  <a:schemeClr val="bg1"/>
                </a:solidFill>
              </a:defRPr>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3406" y="2101809"/>
            <a:ext cx="4687094" cy="37655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grpSp>
        <p:nvGrpSpPr>
          <p:cNvPr id="55" name="Gruppe 54"/>
          <p:cNvGrpSpPr/>
          <p:nvPr userDrawn="1"/>
        </p:nvGrpSpPr>
        <p:grpSpPr>
          <a:xfrm>
            <a:off x="5489575" y="5903913"/>
            <a:ext cx="1243013" cy="815976"/>
            <a:chOff x="5489575" y="5903913"/>
            <a:chExt cx="1243013" cy="815976"/>
          </a:xfrm>
        </p:grpSpPr>
        <p:sp>
          <p:nvSpPr>
            <p:cNvPr id="75"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8"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9"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0"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1"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2"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3"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4"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5"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6"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7"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8"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99"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0"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1"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2"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3"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4"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5"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6"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7"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8"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09"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0"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1"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2"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3"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4"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5"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6"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7"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8"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19"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0"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1"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2"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3"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4"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5"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126"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å layout - Billede højr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6" name="Title 4"/>
          <p:cNvSpPr>
            <a:spLocks noGrp="1"/>
          </p:cNvSpPr>
          <p:nvPr>
            <p:ph type="title" hasCustomPrompt="1"/>
          </p:nvPr>
        </p:nvSpPr>
        <p:spPr>
          <a:xfrm>
            <a:off x="587375" y="373446"/>
            <a:ext cx="4454526" cy="1471230"/>
          </a:xfrm>
        </p:spPr>
        <p:txBody>
          <a:bodyPr rtlCol="0"/>
          <a:lstStyle>
            <a:lvl1pPr>
              <a:defRPr sz="3600">
                <a:solidFill>
                  <a:schemeClr val="bg1"/>
                </a:solidFill>
              </a:defRPr>
            </a:lvl1pPr>
          </a:lstStyle>
          <a:p>
            <a:pPr rtl="0"/>
            <a:r>
              <a:rPr lang="en-GB"/>
              <a:t>CLICK TO EDIT TITLE</a:t>
            </a:r>
            <a:endParaRPr lang="en-US" dirty="0"/>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rtlCol="0"/>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a:t>Insert text 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pPr rtl="0"/>
            <a:r>
              <a:rPr lang="en-GB"/>
              <a:t>YOUR TITLE HERE</a:t>
            </a:r>
            <a:endParaRPr lang="en-US" dirty="0"/>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rtl="0"/>
            <a:r>
              <a:rPr lang="en-GB"/>
              <a:t>Click to edit master text styles</a:t>
            </a:r>
          </a:p>
          <a:p>
            <a:pPr lvl="1" rtl="0"/>
            <a:r>
              <a:rPr lang="en-GB"/>
              <a:t>Second level</a:t>
            </a:r>
          </a:p>
          <a:p>
            <a:pPr lvl="2" rtl="0"/>
            <a:r>
              <a:rPr lang="en-GB"/>
              <a:t>Third level</a:t>
            </a:r>
          </a:p>
          <a:p>
            <a:pPr lvl="4" rtl="0"/>
            <a:r>
              <a:rPr lang="en-GB"/>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a-DK"/>
            </a:p>
          </p:txBody>
        </p:sp>
      </p:grpSp>
      <p:grpSp>
        <p:nvGrpSpPr>
          <p:cNvPr id="59" name="Group 4"/>
          <p:cNvGrpSpPr>
            <a:grpSpLocks noChangeAspect="1"/>
          </p:cNvGrpSpPr>
          <p:nvPr userDrawn="1"/>
        </p:nvGrpSpPr>
        <p:grpSpPr bwMode="auto">
          <a:xfrm>
            <a:off x="5492750" y="5903913"/>
            <a:ext cx="1236663" cy="815975"/>
            <a:chOff x="3460" y="3719"/>
            <a:chExt cx="779" cy="514"/>
          </a:xfrm>
        </p:grpSpPr>
        <p:sp>
          <p:nvSpPr>
            <p:cNvPr id="60"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0"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1"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19" r:id="rId1"/>
    <p:sldLayoutId id="2147484053" r:id="rId2"/>
    <p:sldLayoutId id="2147484050"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18" r:id="rId12"/>
    <p:sldLayoutId id="2147484052"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1600" kern="1200" spc="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0.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8.png"/><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4.xml"/><Relationship Id="rId16" Type="http://schemas.openxmlformats.org/officeDocument/2006/relationships/image" Target="NULL"/><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8.png"/><Relationship Id="rId9" Type="http://schemas.openxmlformats.org/officeDocument/2006/relationships/image" Target="NULL"/><Relationship Id="rId14"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8.pn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22.png"/><Relationship Id="rId10" Type="http://schemas.openxmlformats.org/officeDocument/2006/relationships/image" Target="NULL"/><Relationship Id="rId4" Type="http://schemas.openxmlformats.org/officeDocument/2006/relationships/image" Target="../media/image21.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media/image56.pn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676493"/>
            <a:ext cx="7341129" cy="1036319"/>
          </a:xfrm>
        </p:spPr>
        <p:txBody>
          <a:bodyPr rtlCol="0"/>
          <a:lstStyle/>
          <a:p>
            <a:r>
              <a:rPr lang="en-US" dirty="0"/>
              <a:t>Drive system for </a:t>
            </a:r>
            <a:br>
              <a:rPr lang="en-US" dirty="0"/>
            </a:br>
            <a:r>
              <a:rPr lang="en-US" dirty="0"/>
              <a:t>an electric Go-kart</a:t>
            </a:r>
            <a:endParaRPr lang="da-DK" dirty="0">
              <a:solidFill>
                <a:srgbClr val="FF0000"/>
              </a:solidFill>
            </a:endParaRPr>
          </a:p>
        </p:txBody>
      </p:sp>
      <p:sp>
        <p:nvSpPr>
          <p:cNvPr id="7" name="Pladsholder til tekst 6"/>
          <p:cNvSpPr>
            <a:spLocks noGrp="1"/>
          </p:cNvSpPr>
          <p:nvPr>
            <p:ph type="body" sz="quarter" idx="12"/>
          </p:nvPr>
        </p:nvSpPr>
        <p:spPr/>
        <p:txBody>
          <a:bodyPr rtlCol="0"/>
          <a:lstStyle/>
          <a:p>
            <a:pPr rtl="0"/>
            <a:r>
              <a:rPr lang="da-DK" dirty="0">
                <a:solidFill>
                  <a:schemeClr val="accent1"/>
                </a:solidFill>
              </a:rPr>
              <a:t>Group PED-841</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275319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616314-A7EA-4D6B-A617-A637CA060DCC}"/>
              </a:ext>
            </a:extLst>
          </p:cNvPr>
          <p:cNvSpPr>
            <a:spLocks noGrp="1"/>
          </p:cNvSpPr>
          <p:nvPr>
            <p:ph type="sldNum" sz="quarter" idx="10"/>
          </p:nvPr>
        </p:nvSpPr>
        <p:spPr/>
        <p:txBody>
          <a:bodyPr/>
          <a:lstStyle/>
          <a:p>
            <a:pPr rtl="0"/>
            <a:fld id="{D8D877B3-D348-4611-9BDB-C5374591D951}" type="slidenum">
              <a:rPr lang="en-US" smtClean="0"/>
              <a:pPr rtl="0"/>
              <a:t>10</a:t>
            </a:fld>
            <a:endParaRPr lang="en-US" dirty="0"/>
          </a:p>
        </p:txBody>
      </p:sp>
      <p:sp>
        <p:nvSpPr>
          <p:cNvPr id="4" name="Title 3">
            <a:extLst>
              <a:ext uri="{FF2B5EF4-FFF2-40B4-BE49-F238E27FC236}">
                <a16:creationId xmlns:a16="http://schemas.microsoft.com/office/drawing/2014/main" id="{81A51E64-2242-4AC8-9E34-A5A4D9048627}"/>
              </a:ext>
            </a:extLst>
          </p:cNvPr>
          <p:cNvSpPr>
            <a:spLocks noGrp="1"/>
          </p:cNvSpPr>
          <p:nvPr>
            <p:ph type="title"/>
          </p:nvPr>
        </p:nvSpPr>
        <p:spPr>
          <a:xfrm>
            <a:off x="587374" y="359273"/>
            <a:ext cx="9648308" cy="1621619"/>
          </a:xfrm>
        </p:spPr>
        <p:txBody>
          <a:bodyPr/>
          <a:lstStyle/>
          <a:p>
            <a:r>
              <a:rPr lang="en-US" dirty="0"/>
              <a:t>Batteries – SOC vs. VOC curve</a:t>
            </a:r>
          </a:p>
        </p:txBody>
      </p:sp>
      <p:sp>
        <p:nvSpPr>
          <p:cNvPr id="6" name="Pladsholder til slidenummer 1">
            <a:extLst>
              <a:ext uri="{FF2B5EF4-FFF2-40B4-BE49-F238E27FC236}">
                <a16:creationId xmlns:a16="http://schemas.microsoft.com/office/drawing/2014/main" id="{00FCB84B-25E8-4A83-8E7C-42B001E694B4}"/>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8" name="Picture 7">
            <a:extLst>
              <a:ext uri="{FF2B5EF4-FFF2-40B4-BE49-F238E27FC236}">
                <a16:creationId xmlns:a16="http://schemas.microsoft.com/office/drawing/2014/main" id="{DD9DC16C-03E5-467B-BA98-6572C86B9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528" y="1018631"/>
            <a:ext cx="6038502" cy="4820737"/>
          </a:xfrm>
          <a:prstGeom prst="rect">
            <a:avLst/>
          </a:prstGeom>
        </p:spPr>
      </p:pic>
      <p:sp>
        <p:nvSpPr>
          <p:cNvPr id="7" name="Tekstfelt 4">
            <a:extLst>
              <a:ext uri="{FF2B5EF4-FFF2-40B4-BE49-F238E27FC236}">
                <a16:creationId xmlns:a16="http://schemas.microsoft.com/office/drawing/2014/main" id="{21606DB3-9919-491F-B0D5-C8EFE2A0E15C}"/>
              </a:ext>
            </a:extLst>
          </p:cNvPr>
          <p:cNvSpPr txBox="1"/>
          <p:nvPr/>
        </p:nvSpPr>
        <p:spPr>
          <a:xfrm>
            <a:off x="587374" y="1707010"/>
            <a:ext cx="5199174" cy="2862322"/>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How is obtained?</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endParaRPr lang="en-GB" sz="2000" spc="300" dirty="0"/>
          </a:p>
          <a:p>
            <a:pPr rtl="0"/>
            <a:endParaRPr lang="en-GB" sz="2000" spc="300" dirty="0"/>
          </a:p>
        </p:txBody>
      </p:sp>
      <p:sp>
        <p:nvSpPr>
          <p:cNvPr id="9" name="Pladsholder til slidenummer 1">
            <a:extLst>
              <a:ext uri="{FF2B5EF4-FFF2-40B4-BE49-F238E27FC236}">
                <a16:creationId xmlns:a16="http://schemas.microsoft.com/office/drawing/2014/main" id="{BE2B7389-EE6F-4BA2-91E9-AEC58A1C3B64}"/>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0" name="Pladsholder til slidenummer 1">
            <a:extLst>
              <a:ext uri="{FF2B5EF4-FFF2-40B4-BE49-F238E27FC236}">
                <a16:creationId xmlns:a16="http://schemas.microsoft.com/office/drawing/2014/main" id="{F252DCA2-D65B-4AD1-8DE4-F2768BC32326}"/>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20729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B48813-6212-4B01-A370-7B7CB779A48E}"/>
              </a:ext>
            </a:extLst>
          </p:cNvPr>
          <p:cNvSpPr>
            <a:spLocks noGrp="1"/>
          </p:cNvSpPr>
          <p:nvPr>
            <p:ph type="sldNum" sz="quarter" idx="10"/>
          </p:nvPr>
        </p:nvSpPr>
        <p:spPr/>
        <p:txBody>
          <a:bodyPr/>
          <a:lstStyle/>
          <a:p>
            <a:pPr rtl="0"/>
            <a:fld id="{D8D877B3-D348-4611-9BDB-C5374591D951}" type="slidenum">
              <a:rPr lang="en-US" smtClean="0"/>
              <a:pPr rtl="0"/>
              <a:t>11</a:t>
            </a:fld>
            <a:endParaRPr lang="en-US" dirty="0"/>
          </a:p>
        </p:txBody>
      </p:sp>
      <p:sp>
        <p:nvSpPr>
          <p:cNvPr id="4" name="Title 3">
            <a:extLst>
              <a:ext uri="{FF2B5EF4-FFF2-40B4-BE49-F238E27FC236}">
                <a16:creationId xmlns:a16="http://schemas.microsoft.com/office/drawing/2014/main" id="{8F7BD5C7-9290-4217-8558-71E790A0982E}"/>
              </a:ext>
            </a:extLst>
          </p:cNvPr>
          <p:cNvSpPr>
            <a:spLocks noGrp="1"/>
          </p:cNvSpPr>
          <p:nvPr>
            <p:ph type="title"/>
          </p:nvPr>
        </p:nvSpPr>
        <p:spPr>
          <a:xfrm>
            <a:off x="587374" y="359273"/>
            <a:ext cx="6740018" cy="1621619"/>
          </a:xfrm>
        </p:spPr>
        <p:txBody>
          <a:bodyPr/>
          <a:lstStyle/>
          <a:p>
            <a:r>
              <a:rPr lang="en-US" dirty="0"/>
              <a:t>Batteries – simulation result</a:t>
            </a:r>
          </a:p>
        </p:txBody>
      </p:sp>
      <p:pic>
        <p:nvPicPr>
          <p:cNvPr id="7" name="Picture 6">
            <a:extLst>
              <a:ext uri="{FF2B5EF4-FFF2-40B4-BE49-F238E27FC236}">
                <a16:creationId xmlns:a16="http://schemas.microsoft.com/office/drawing/2014/main" id="{268BEA6B-DF72-4C01-9D96-8194A59F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72" y="546949"/>
            <a:ext cx="5279135" cy="5951778"/>
          </a:xfrm>
          <a:prstGeom prst="rect">
            <a:avLst/>
          </a:prstGeom>
        </p:spPr>
      </p:pic>
      <p:sp>
        <p:nvSpPr>
          <p:cNvPr id="8" name="Tekstfelt 4">
            <a:extLst>
              <a:ext uri="{FF2B5EF4-FFF2-40B4-BE49-F238E27FC236}">
                <a16:creationId xmlns:a16="http://schemas.microsoft.com/office/drawing/2014/main" id="{277F1DDD-E86E-48AB-ACED-3C93ED4E1945}"/>
              </a:ext>
            </a:extLst>
          </p:cNvPr>
          <p:cNvSpPr txBox="1"/>
          <p:nvPr/>
        </p:nvSpPr>
        <p:spPr>
          <a:xfrm>
            <a:off x="587374" y="1707010"/>
            <a:ext cx="5199174" cy="3170099"/>
          </a:xfrm>
          <a:prstGeom prst="rect">
            <a:avLst/>
          </a:prstGeom>
          <a:noFill/>
        </p:spPr>
        <p:txBody>
          <a:bodyPr wrap="square" rtlCol="0">
            <a:spAutoFit/>
          </a:bodyPr>
          <a:lstStyle/>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Observations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Is it satisfactory?</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What can be improved?</a:t>
            </a:r>
          </a:p>
          <a:p>
            <a:pPr marL="285750" indent="-285750">
              <a:buFont typeface="Wingdings" panose="05000000000000000000" pitchFamily="2" charset="2"/>
              <a:buChar char="Ø"/>
            </a:pPr>
            <a:endParaRPr lang="en-GB" sz="2000" spc="300" dirty="0"/>
          </a:p>
          <a:p>
            <a:pPr rtl="0"/>
            <a:endParaRPr lang="en-GB" sz="2000" spc="300" dirty="0"/>
          </a:p>
        </p:txBody>
      </p:sp>
      <p:sp>
        <p:nvSpPr>
          <p:cNvPr id="6" name="Pladsholder til slidenummer 1">
            <a:extLst>
              <a:ext uri="{FF2B5EF4-FFF2-40B4-BE49-F238E27FC236}">
                <a16:creationId xmlns:a16="http://schemas.microsoft.com/office/drawing/2014/main" id="{17474BCB-34BF-47DB-8A10-6F570F7467CB}"/>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pic>
        <p:nvPicPr>
          <p:cNvPr id="12" name="Picture 11">
            <a:extLst>
              <a:ext uri="{FF2B5EF4-FFF2-40B4-BE49-F238E27FC236}">
                <a16:creationId xmlns:a16="http://schemas.microsoft.com/office/drawing/2014/main" id="{534200AB-2393-4B07-8A69-2D1CC9636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08" y="4466253"/>
            <a:ext cx="5425440" cy="1676400"/>
          </a:xfrm>
          <a:prstGeom prst="rect">
            <a:avLst/>
          </a:prstGeom>
        </p:spPr>
      </p:pic>
      <p:sp>
        <p:nvSpPr>
          <p:cNvPr id="9" name="Pladsholder til slidenummer 1">
            <a:extLst>
              <a:ext uri="{FF2B5EF4-FFF2-40B4-BE49-F238E27FC236}">
                <a16:creationId xmlns:a16="http://schemas.microsoft.com/office/drawing/2014/main" id="{0B7645E6-CCF1-436B-A4AA-7F0D8CE779B5}"/>
              </a:ext>
            </a:extLst>
          </p:cNvPr>
          <p:cNvSpPr txBox="1">
            <a:spLocks/>
          </p:cNvSpPr>
          <p:nvPr/>
        </p:nvSpPr>
        <p:spPr>
          <a:xfrm>
            <a:off x="11271235" y="366059"/>
            <a:ext cx="640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11</a:t>
            </a:r>
          </a:p>
        </p:txBody>
      </p:sp>
      <p:sp>
        <p:nvSpPr>
          <p:cNvPr id="10" name="Pladsholder til slidenummer 1">
            <a:extLst>
              <a:ext uri="{FF2B5EF4-FFF2-40B4-BE49-F238E27FC236}">
                <a16:creationId xmlns:a16="http://schemas.microsoft.com/office/drawing/2014/main" id="{7AB3CE36-66D6-43EB-B294-E9BC94081C94}"/>
              </a:ext>
            </a:extLst>
          </p:cNvPr>
          <p:cNvSpPr txBox="1">
            <a:spLocks/>
          </p:cNvSpPr>
          <p:nvPr/>
        </p:nvSpPr>
        <p:spPr>
          <a:xfrm>
            <a:off x="11364307" y="54341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042321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Interface Board</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Textfeld 10">
            <a:extLst>
              <a:ext uri="{FF2B5EF4-FFF2-40B4-BE49-F238E27FC236}">
                <a16:creationId xmlns:a16="http://schemas.microsoft.com/office/drawing/2014/main" id="{20974715-654B-D645-AFB3-F01E84A3A1C5}"/>
              </a:ext>
            </a:extLst>
          </p:cNvPr>
          <p:cNvSpPr txBox="1"/>
          <p:nvPr/>
        </p:nvSpPr>
        <p:spPr>
          <a:xfrm flipH="1">
            <a:off x="7276267" y="1591812"/>
            <a:ext cx="4448373" cy="3785652"/>
          </a:xfrm>
          <a:prstGeom prst="rect">
            <a:avLst/>
          </a:prstGeom>
          <a:noFill/>
        </p:spPr>
        <p:txBody>
          <a:bodyPr wrap="square" rtlCol="0">
            <a:spAutoFit/>
          </a:bodyPr>
          <a:lstStyle/>
          <a:p>
            <a:r>
              <a:rPr lang="de-DE" sz="2000" b="1" spc="300" dirty="0" err="1"/>
              <a:t>Sections</a:t>
            </a:r>
            <a:r>
              <a:rPr lang="de-DE" sz="2000" b="1" spc="300" dirty="0"/>
              <a:t> </a:t>
            </a:r>
            <a:r>
              <a:rPr lang="de-DE" sz="2000" b="1" spc="300" dirty="0" err="1"/>
              <a:t>of</a:t>
            </a:r>
            <a:r>
              <a:rPr lang="de-DE" sz="2000" b="1" spc="300" dirty="0"/>
              <a:t> </a:t>
            </a:r>
            <a:r>
              <a:rPr lang="de-DE" sz="2000" b="1" spc="300" dirty="0" err="1"/>
              <a:t>board</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supply</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DSP </a:t>
            </a:r>
            <a:r>
              <a:rPr lang="de-DE" sz="2000" spc="300" dirty="0" err="1"/>
              <a:t>development</a:t>
            </a:r>
            <a:r>
              <a:rPr lang="de-DE" sz="2000" spc="300" dirty="0"/>
              <a:t> </a:t>
            </a:r>
            <a:r>
              <a:rPr lang="de-DE" sz="2000" spc="300" dirty="0" err="1"/>
              <a:t>kit</a:t>
            </a:r>
            <a:endParaRPr lang="de-DE" sz="2000" spc="300" dirty="0"/>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Reference </a:t>
            </a:r>
            <a:r>
              <a:rPr lang="de-DE" sz="2000" spc="300" dirty="0" err="1"/>
              <a:t>selection</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19" name="Picture 18" descr="A circuit board on a table&#10;&#10;Description automatically generated">
            <a:extLst>
              <a:ext uri="{FF2B5EF4-FFF2-40B4-BE49-F238E27FC236}">
                <a16:creationId xmlns:a16="http://schemas.microsoft.com/office/drawing/2014/main" id="{2B8D47A4-E225-D049-BEB7-58CD906DA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60" y="1591812"/>
            <a:ext cx="5519682" cy="4139762"/>
          </a:xfrm>
          <a:prstGeom prst="rect">
            <a:avLst/>
          </a:prstGeom>
        </p:spPr>
      </p:pic>
      <p:sp>
        <p:nvSpPr>
          <p:cNvPr id="9" name="Pladsholder til slidenummer 1">
            <a:extLst>
              <a:ext uri="{FF2B5EF4-FFF2-40B4-BE49-F238E27FC236}">
                <a16:creationId xmlns:a16="http://schemas.microsoft.com/office/drawing/2014/main" id="{881BAC74-CF6F-BC47-87F4-BC41C7692D3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1810490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13</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picture containing indoor, LEGO, toy, floor&#10;&#10;Description automatically generated">
            <a:extLst>
              <a:ext uri="{FF2B5EF4-FFF2-40B4-BE49-F238E27FC236}">
                <a16:creationId xmlns:a16="http://schemas.microsoft.com/office/drawing/2014/main" id="{7257E38C-6AA4-2448-B8C0-3E32B05BB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3" y="1629082"/>
            <a:ext cx="5485462" cy="3599835"/>
          </a:xfrm>
          <a:prstGeom prst="rect">
            <a:avLst/>
          </a:prstGeom>
        </p:spPr>
      </p:pic>
      <p:sp>
        <p:nvSpPr>
          <p:cNvPr id="16" name="Textfeld 10">
            <a:extLst>
              <a:ext uri="{FF2B5EF4-FFF2-40B4-BE49-F238E27FC236}">
                <a16:creationId xmlns:a16="http://schemas.microsoft.com/office/drawing/2014/main" id="{603D0F06-C0DF-0342-8FE9-27DB09A74D8C}"/>
              </a:ext>
            </a:extLst>
          </p:cNvPr>
          <p:cNvSpPr txBox="1"/>
          <p:nvPr/>
        </p:nvSpPr>
        <p:spPr>
          <a:xfrm flipH="1">
            <a:off x="6297768" y="1495868"/>
            <a:ext cx="5613584" cy="4708981"/>
          </a:xfrm>
          <a:prstGeom prst="rect">
            <a:avLst/>
          </a:prstGeom>
          <a:noFill/>
        </p:spPr>
        <p:txBody>
          <a:bodyPr wrap="square" rtlCol="0">
            <a:spAutoFit/>
          </a:bodyPr>
          <a:lstStyle/>
          <a:p>
            <a:r>
              <a:rPr lang="de-DE" sz="2000" b="1" spc="300" dirty="0"/>
              <a:t>Inverter </a:t>
            </a:r>
            <a:r>
              <a:rPr lang="de-DE" sz="2000" b="1" spc="300" dirty="0" err="1"/>
              <a:t>Electrical</a:t>
            </a:r>
            <a:r>
              <a:rPr lang="de-DE" sz="2000" b="1" spc="300" dirty="0"/>
              <a:t> </a:t>
            </a:r>
            <a:r>
              <a:rPr lang="de-DE" sz="2000" b="1" spc="300" dirty="0" err="1"/>
              <a:t>Characteristics</a:t>
            </a:r>
            <a:endParaRPr lang="de-DE" sz="2000" b="1" spc="300" dirty="0"/>
          </a:p>
          <a:p>
            <a:endParaRPr lang="de-DE" sz="2000" b="1" spc="300" dirty="0"/>
          </a:p>
          <a:p>
            <a:pPr marL="342900" indent="-342900">
              <a:buFont typeface="Wingdings" pitchFamily="2" charset="2"/>
              <a:buChar char="Ø"/>
            </a:pPr>
            <a:r>
              <a:rPr lang="de-DE" sz="2000" spc="300" dirty="0"/>
              <a:t>Power </a:t>
            </a:r>
            <a:r>
              <a:rPr lang="de-DE" sz="2000" spc="300" dirty="0" err="1"/>
              <a:t>capability</a:t>
            </a:r>
            <a:r>
              <a:rPr lang="de-DE" sz="2000" spc="300" dirty="0"/>
              <a:t> : 7.3kW </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DC link </a:t>
            </a:r>
            <a:r>
              <a:rPr lang="de-DE" sz="2000" spc="300" dirty="0" err="1"/>
              <a:t>voltage</a:t>
            </a:r>
            <a:r>
              <a:rPr lang="de-DE" sz="2000" spc="300" dirty="0"/>
              <a:t> : 36V</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err="1"/>
              <a:t>Switching</a:t>
            </a:r>
            <a:r>
              <a:rPr lang="de-DE" sz="2000" spc="300" dirty="0"/>
              <a:t> </a:t>
            </a:r>
            <a:r>
              <a:rPr lang="de-DE" sz="2000" spc="300" dirty="0" err="1"/>
              <a:t>frequency</a:t>
            </a:r>
            <a:r>
              <a:rPr lang="de-DE" sz="2000" spc="300" dirty="0"/>
              <a:t> : 20kHz</a:t>
            </a:r>
          </a:p>
          <a:p>
            <a:endParaRPr lang="de-DE" sz="2000" spc="300" dirty="0"/>
          </a:p>
          <a:p>
            <a:r>
              <a:rPr lang="de-DE" sz="2000" b="1" spc="300" dirty="0"/>
              <a:t>MOSFET </a:t>
            </a:r>
            <a:r>
              <a:rPr lang="de-DE" sz="2000" b="1" spc="300" dirty="0" err="1"/>
              <a:t>Used</a:t>
            </a:r>
            <a:endParaRPr lang="de-DE" sz="2000" b="1" spc="300" dirty="0"/>
          </a:p>
          <a:p>
            <a:endParaRPr lang="de-DE" sz="2000" spc="300" dirty="0"/>
          </a:p>
          <a:p>
            <a:pPr marL="342900" indent="-342900">
              <a:buFont typeface="Wingdings" pitchFamily="2" charset="2"/>
              <a:buChar char="Ø"/>
            </a:pPr>
            <a:r>
              <a:rPr lang="de-DE" sz="2000" spc="300" dirty="0"/>
              <a:t>Infineon </a:t>
            </a:r>
            <a:r>
              <a:rPr lang="de-DE" sz="2000" spc="300" dirty="0" err="1"/>
              <a:t>OptiMOS</a:t>
            </a:r>
            <a:r>
              <a:rPr lang="de-DE" sz="2000" spc="300" baseline="30000" dirty="0" err="1"/>
              <a:t>TM</a:t>
            </a:r>
            <a:r>
              <a:rPr lang="de-DE" sz="2000" spc="300" baseline="30000" dirty="0"/>
              <a:t>  </a:t>
            </a:r>
            <a:r>
              <a:rPr lang="de-DE" sz="2000" spc="300" dirty="0"/>
              <a:t>: 80V 300A</a:t>
            </a:r>
          </a:p>
          <a:p>
            <a:pPr marL="342900" indent="-342900">
              <a:buFont typeface="Wingdings" pitchFamily="2" charset="2"/>
              <a:buChar char="Ø"/>
            </a:pPr>
            <a:endParaRPr lang="de-DE" sz="2000" spc="300" dirty="0"/>
          </a:p>
          <a:p>
            <a:pPr marL="342900" indent="-342900">
              <a:buFont typeface="Wingdings" pitchFamily="2" charset="2"/>
              <a:buChar char="Ø"/>
            </a:pPr>
            <a:r>
              <a:rPr lang="de-DE" sz="2000" spc="300" dirty="0"/>
              <a:t>Package type : PG-HSOF-8-1</a:t>
            </a:r>
            <a:endParaRPr lang="de-DE" sz="2000" b="1" spc="300" dirty="0"/>
          </a:p>
          <a:p>
            <a:pPr marL="342900" indent="-342900">
              <a:buFont typeface="Wingdings" pitchFamily="2" charset="2"/>
              <a:buChar char="Ø"/>
            </a:pPr>
            <a:endParaRPr lang="de-DE" sz="2000" b="1" spc="300" dirty="0"/>
          </a:p>
          <a:p>
            <a:pPr marL="342900" indent="-342900">
              <a:buFont typeface="Wingdings" pitchFamily="2" charset="2"/>
              <a:buChar char="Ø"/>
            </a:pPr>
            <a:r>
              <a:rPr lang="de-DE" sz="2000" spc="300" dirty="0"/>
              <a:t>Max. </a:t>
            </a:r>
            <a:r>
              <a:rPr lang="de-DE" sz="2000" spc="300" dirty="0" err="1"/>
              <a:t>allowed</a:t>
            </a:r>
            <a:r>
              <a:rPr lang="de-DE" sz="2000" spc="300" dirty="0"/>
              <a:t> </a:t>
            </a:r>
            <a:r>
              <a:rPr lang="de-DE" sz="2000" spc="300" dirty="0" err="1"/>
              <a:t>T</a:t>
            </a:r>
            <a:r>
              <a:rPr lang="de-DE" sz="2000" spc="300" baseline="-25000" dirty="0" err="1"/>
              <a:t>j</a:t>
            </a:r>
            <a:r>
              <a:rPr lang="de-DE" sz="2000" spc="300" dirty="0"/>
              <a:t> : 175℃</a:t>
            </a:r>
            <a:endParaRPr lang="de-DE" sz="2000" spc="300" baseline="-25000" dirty="0"/>
          </a:p>
        </p:txBody>
      </p:sp>
      <p:sp>
        <p:nvSpPr>
          <p:cNvPr id="9" name="Pladsholder til slidenummer 1">
            <a:extLst>
              <a:ext uri="{FF2B5EF4-FFF2-40B4-BE49-F238E27FC236}">
                <a16:creationId xmlns:a16="http://schemas.microsoft.com/office/drawing/2014/main" id="{5B776416-2C9F-ED4C-9F47-BE7F39F4620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12785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14</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Inverter</a:t>
            </a:r>
            <a:r>
              <a:rPr lang="ja-JP" altLang="en-US"/>
              <a:t> </a:t>
            </a:r>
            <a:r>
              <a:rPr lang="en-US" altLang="ja-JP" dirty="0"/>
              <a:t>thermal test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9" name="Rounded Rectangle 8">
            <a:extLst>
              <a:ext uri="{FF2B5EF4-FFF2-40B4-BE49-F238E27FC236}">
                <a16:creationId xmlns:a16="http://schemas.microsoft.com/office/drawing/2014/main" id="{79BE00AE-E805-F94C-848B-6220B881C44D}"/>
              </a:ext>
            </a:extLst>
          </p:cNvPr>
          <p:cNvSpPr/>
          <p:nvPr/>
        </p:nvSpPr>
        <p:spPr>
          <a:xfrm>
            <a:off x="3553967" y="1540898"/>
            <a:ext cx="5084066" cy="11781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spc="300" dirty="0">
                <a:solidFill>
                  <a:schemeClr val="tx1"/>
                </a:solidFill>
              </a:rPr>
              <a:t>Inverter </a:t>
            </a:r>
            <a:r>
              <a:rPr lang="de-DE" sz="2000" b="1" spc="300" dirty="0" err="1">
                <a:solidFill>
                  <a:schemeClr val="tx1"/>
                </a:solidFill>
              </a:rPr>
              <a:t>case</a:t>
            </a:r>
            <a:r>
              <a:rPr lang="de-DE" sz="2000" b="1" spc="300" dirty="0">
                <a:solidFill>
                  <a:schemeClr val="tx1"/>
                </a:solidFill>
              </a:rPr>
              <a:t> </a:t>
            </a:r>
            <a:r>
              <a:rPr lang="de-DE" sz="2000" b="1" spc="300" dirty="0" err="1">
                <a:solidFill>
                  <a:schemeClr val="tx1"/>
                </a:solidFill>
              </a:rPr>
              <a:t>temperature</a:t>
            </a:r>
            <a:r>
              <a:rPr lang="de-DE" sz="2000" b="1" spc="300" dirty="0">
                <a:solidFill>
                  <a:schemeClr val="tx1"/>
                </a:solidFill>
              </a:rPr>
              <a:t> </a:t>
            </a:r>
            <a:r>
              <a:rPr lang="de-DE" sz="2000" b="1" spc="300" dirty="0" err="1">
                <a:solidFill>
                  <a:schemeClr val="tx1"/>
                </a:solidFill>
              </a:rPr>
              <a:t>test</a:t>
            </a:r>
            <a:r>
              <a:rPr lang="de-DE" sz="2000" b="1" spc="300" dirty="0">
                <a:solidFill>
                  <a:schemeClr val="tx1"/>
                </a:solidFill>
              </a:rPr>
              <a:t> at different </a:t>
            </a:r>
            <a:r>
              <a:rPr lang="de-DE" sz="2000" b="1" spc="300" dirty="0" err="1">
                <a:solidFill>
                  <a:schemeClr val="tx1"/>
                </a:solidFill>
              </a:rPr>
              <a:t>operating</a:t>
            </a:r>
            <a:r>
              <a:rPr lang="de-DE" sz="2000" b="1" spc="300" dirty="0">
                <a:solidFill>
                  <a:schemeClr val="tx1"/>
                </a:solidFill>
              </a:rPr>
              <a:t> </a:t>
            </a:r>
            <a:r>
              <a:rPr lang="de-DE" sz="2000" b="1" spc="300" dirty="0" err="1">
                <a:solidFill>
                  <a:schemeClr val="tx1"/>
                </a:solidFill>
              </a:rPr>
              <a:t>condition</a:t>
            </a:r>
            <a:r>
              <a:rPr lang="de-DE" sz="2000" b="1" spc="300" dirty="0">
                <a:solidFill>
                  <a:schemeClr val="tx1"/>
                </a:solidFill>
              </a:rPr>
              <a:t> </a:t>
            </a:r>
            <a:r>
              <a:rPr lang="de-DE" sz="2000" b="1" spc="300" dirty="0" err="1">
                <a:solidFill>
                  <a:schemeClr val="tx1"/>
                </a:solidFill>
              </a:rPr>
              <a:t>up</a:t>
            </a:r>
            <a:r>
              <a:rPr lang="de-DE" sz="2000" b="1" spc="300" dirty="0">
                <a:solidFill>
                  <a:schemeClr val="tx1"/>
                </a:solidFill>
              </a:rPr>
              <a:t> </a:t>
            </a:r>
            <a:r>
              <a:rPr lang="de-DE" sz="2000" b="1" spc="300" dirty="0" err="1">
                <a:solidFill>
                  <a:schemeClr val="tx1"/>
                </a:solidFill>
              </a:rPr>
              <a:t>to</a:t>
            </a:r>
            <a:r>
              <a:rPr lang="de-DE" sz="2000" b="1" spc="300" dirty="0">
                <a:solidFill>
                  <a:schemeClr val="tx1"/>
                </a:solidFill>
              </a:rPr>
              <a:t> </a:t>
            </a:r>
            <a:r>
              <a:rPr lang="de-DE" sz="2000" b="1" spc="300" dirty="0" err="1">
                <a:solidFill>
                  <a:schemeClr val="tx1"/>
                </a:solidFill>
              </a:rPr>
              <a:t>rated</a:t>
            </a:r>
            <a:r>
              <a:rPr lang="de-DE" sz="2000" b="1" spc="300" dirty="0">
                <a:solidFill>
                  <a:schemeClr val="tx1"/>
                </a:solidFill>
              </a:rPr>
              <a:t> </a:t>
            </a:r>
            <a:r>
              <a:rPr lang="de-DE" sz="2000" b="1" spc="300" dirty="0" err="1">
                <a:solidFill>
                  <a:schemeClr val="tx1"/>
                </a:solidFill>
              </a:rPr>
              <a:t>values</a:t>
            </a:r>
            <a:endParaRPr lang="de-DE" sz="2000" spc="300" baseline="-25000" dirty="0">
              <a:solidFill>
                <a:schemeClr val="tx1"/>
              </a:solidFill>
            </a:endParaRPr>
          </a:p>
        </p:txBody>
      </p:sp>
      <p:graphicFrame>
        <p:nvGraphicFramePr>
          <p:cNvPr id="8" name="Tabel 5">
            <a:extLst>
              <a:ext uri="{FF2B5EF4-FFF2-40B4-BE49-F238E27FC236}">
                <a16:creationId xmlns:a16="http://schemas.microsoft.com/office/drawing/2014/main" id="{F61D2250-98FC-F848-87B3-2037ED435E71}"/>
              </a:ext>
            </a:extLst>
          </p:cNvPr>
          <p:cNvGraphicFramePr>
            <a:graphicFrameLocks noGrp="1"/>
          </p:cNvGraphicFramePr>
          <p:nvPr/>
        </p:nvGraphicFramePr>
        <p:xfrm>
          <a:off x="587373" y="2927796"/>
          <a:ext cx="7145020" cy="2768600"/>
        </p:xfrm>
        <a:graphic>
          <a:graphicData uri="http://schemas.openxmlformats.org/drawingml/2006/table">
            <a:tbl>
              <a:tblPr firstRow="1" bandRow="1">
                <a:tableStyleId>{5C22544A-7EE6-4342-B048-85BDC9FD1C3A}</a:tableStyleId>
              </a:tblPr>
              <a:tblGrid>
                <a:gridCol w="1361440">
                  <a:extLst>
                    <a:ext uri="{9D8B030D-6E8A-4147-A177-3AD203B41FA5}">
                      <a16:colId xmlns:a16="http://schemas.microsoft.com/office/drawing/2014/main" val="4134023861"/>
                    </a:ext>
                  </a:extLst>
                </a:gridCol>
                <a:gridCol w="1503680">
                  <a:extLst>
                    <a:ext uri="{9D8B030D-6E8A-4147-A177-3AD203B41FA5}">
                      <a16:colId xmlns:a16="http://schemas.microsoft.com/office/drawing/2014/main" val="1693208999"/>
                    </a:ext>
                  </a:extLst>
                </a:gridCol>
                <a:gridCol w="2255520">
                  <a:extLst>
                    <a:ext uri="{9D8B030D-6E8A-4147-A177-3AD203B41FA5}">
                      <a16:colId xmlns:a16="http://schemas.microsoft.com/office/drawing/2014/main" val="3520461613"/>
                    </a:ext>
                  </a:extLst>
                </a:gridCol>
                <a:gridCol w="2024380">
                  <a:extLst>
                    <a:ext uri="{9D8B030D-6E8A-4147-A177-3AD203B41FA5}">
                      <a16:colId xmlns:a16="http://schemas.microsoft.com/office/drawing/2014/main" val="2619136904"/>
                    </a:ext>
                  </a:extLst>
                </a:gridCol>
              </a:tblGrid>
              <a:tr h="370840">
                <a:tc>
                  <a:txBody>
                    <a:bodyPr/>
                    <a:lstStyle/>
                    <a:p>
                      <a:pPr algn="ctr"/>
                      <a:r>
                        <a:rPr lang="da-DK" dirty="0"/>
                        <a:t>DC link </a:t>
                      </a:r>
                      <a:r>
                        <a:rPr lang="da-DK" dirty="0" err="1"/>
                        <a:t>voltage</a:t>
                      </a:r>
                      <a:r>
                        <a:rPr lang="da-DK" dirty="0"/>
                        <a:t> </a:t>
                      </a:r>
                      <a:br>
                        <a:rPr lang="da-DK" dirty="0"/>
                      </a:br>
                      <a:r>
                        <a:rPr lang="da-DK" dirty="0"/>
                        <a:t>(V)</a:t>
                      </a:r>
                      <a:endParaRPr lang="en-US" dirty="0"/>
                    </a:p>
                  </a:txBody>
                  <a:tcPr/>
                </a:tc>
                <a:tc>
                  <a:txBody>
                    <a:bodyPr/>
                    <a:lstStyle/>
                    <a:p>
                      <a:pPr algn="ctr"/>
                      <a:r>
                        <a:rPr lang="da-DK" dirty="0"/>
                        <a:t>Average </a:t>
                      </a:r>
                      <a:r>
                        <a:rPr lang="da-DK" dirty="0" err="1"/>
                        <a:t>drain</a:t>
                      </a:r>
                      <a:r>
                        <a:rPr lang="da-DK" dirty="0"/>
                        <a:t> </a:t>
                      </a:r>
                      <a:r>
                        <a:rPr lang="da-DK" dirty="0" err="1"/>
                        <a:t>current</a:t>
                      </a:r>
                      <a:r>
                        <a:rPr lang="da-DK" dirty="0"/>
                        <a:t> (A)</a:t>
                      </a:r>
                      <a:endParaRPr lang="en-US" dirty="0"/>
                    </a:p>
                  </a:txBody>
                  <a:tcPr/>
                </a:tc>
                <a:tc>
                  <a:txBody>
                    <a:bodyPr/>
                    <a:lstStyle/>
                    <a:p>
                      <a:pPr algn="ctr"/>
                      <a:r>
                        <a:rPr lang="da-DK" dirty="0"/>
                        <a:t>Temp. (</a:t>
                      </a:r>
                      <a:r>
                        <a:rPr lang="da-DK" dirty="0" err="1"/>
                        <a:t>Thermocouple</a:t>
                      </a:r>
                      <a:r>
                        <a:rPr lang="da-DK" dirty="0"/>
                        <a:t>)</a:t>
                      </a:r>
                    </a:p>
                    <a:p>
                      <a:pPr algn="ctr"/>
                      <a:r>
                        <a:rPr lang="da-DK" dirty="0"/>
                        <a:t>(</a:t>
                      </a:r>
                      <a:r>
                        <a:rPr lang="ja-JP" altLang="en-US"/>
                        <a:t>℃</a:t>
                      </a:r>
                      <a:r>
                        <a:rPr lang="da-DK" dirty="0"/>
                        <a:t>)</a:t>
                      </a:r>
                      <a:endParaRPr lang="en-US" dirty="0"/>
                    </a:p>
                  </a:txBody>
                  <a:tcPr/>
                </a:tc>
                <a:tc>
                  <a:txBody>
                    <a:bodyPr/>
                    <a:lstStyle/>
                    <a:p>
                      <a:pPr algn="ctr"/>
                      <a:r>
                        <a:rPr lang="en-US" dirty="0"/>
                        <a:t>Temp. (Simulation)</a:t>
                      </a:r>
                    </a:p>
                    <a:p>
                      <a:pPr algn="ctr"/>
                      <a:r>
                        <a:rPr lang="da-DK" dirty="0"/>
                        <a:t>(</a:t>
                      </a:r>
                      <a:r>
                        <a:rPr lang="ja-JP" altLang="en-US"/>
                        <a:t>℃</a:t>
                      </a:r>
                      <a:r>
                        <a:rPr lang="da-DK" dirty="0"/>
                        <a:t>)</a:t>
                      </a:r>
                      <a:endParaRPr lang="en-US" dirty="0"/>
                    </a:p>
                  </a:txBody>
                  <a:tcPr/>
                </a:tc>
                <a:extLst>
                  <a:ext uri="{0D108BD9-81ED-4DB2-BD59-A6C34878D82A}">
                    <a16:rowId xmlns:a16="http://schemas.microsoft.com/office/drawing/2014/main" val="1013243143"/>
                  </a:ext>
                </a:extLst>
              </a:tr>
              <a:tr h="370840">
                <a:tc>
                  <a:txBody>
                    <a:bodyPr/>
                    <a:lstStyle/>
                    <a:p>
                      <a:pPr algn="ctr"/>
                      <a:r>
                        <a:rPr lang="da-DK" dirty="0"/>
                        <a:t>12.5</a:t>
                      </a:r>
                      <a:endParaRPr lang="en-US" dirty="0"/>
                    </a:p>
                  </a:txBody>
                  <a:tcPr/>
                </a:tc>
                <a:tc>
                  <a:txBody>
                    <a:bodyPr/>
                    <a:lstStyle/>
                    <a:p>
                      <a:pPr algn="ctr"/>
                      <a:r>
                        <a:rPr lang="da-DK" dirty="0"/>
                        <a:t>55</a:t>
                      </a:r>
                      <a:endParaRPr lang="en-US" dirty="0"/>
                    </a:p>
                  </a:txBody>
                  <a:tcPr/>
                </a:tc>
                <a:tc>
                  <a:txBody>
                    <a:bodyPr/>
                    <a:lstStyle/>
                    <a:p>
                      <a:pPr algn="ctr"/>
                      <a:r>
                        <a:rPr lang="da-DK" dirty="0"/>
                        <a:t>24.8</a:t>
                      </a:r>
                      <a:endParaRPr lang="en-US" dirty="0"/>
                    </a:p>
                  </a:txBody>
                  <a:tcPr/>
                </a:tc>
                <a:tc>
                  <a:txBody>
                    <a:bodyPr/>
                    <a:lstStyle/>
                    <a:p>
                      <a:pPr algn="ctr"/>
                      <a:r>
                        <a:rPr lang="da-DK" dirty="0"/>
                        <a:t>26.8</a:t>
                      </a:r>
                      <a:endParaRPr lang="en-US" dirty="0"/>
                    </a:p>
                  </a:txBody>
                  <a:tcPr/>
                </a:tc>
                <a:extLst>
                  <a:ext uri="{0D108BD9-81ED-4DB2-BD59-A6C34878D82A}">
                    <a16:rowId xmlns:a16="http://schemas.microsoft.com/office/drawing/2014/main" val="1328246870"/>
                  </a:ext>
                </a:extLst>
              </a:tr>
              <a:tr h="370840">
                <a:tc>
                  <a:txBody>
                    <a:bodyPr/>
                    <a:lstStyle/>
                    <a:p>
                      <a:pPr algn="ctr"/>
                      <a:r>
                        <a:rPr lang="da-DK" dirty="0"/>
                        <a:t>18</a:t>
                      </a:r>
                      <a:endParaRPr lang="en-US" dirty="0"/>
                    </a:p>
                  </a:txBody>
                  <a:tcPr/>
                </a:tc>
                <a:tc>
                  <a:txBody>
                    <a:bodyPr/>
                    <a:lstStyle/>
                    <a:p>
                      <a:pPr algn="ctr"/>
                      <a:r>
                        <a:rPr lang="da-DK" dirty="0"/>
                        <a:t>100</a:t>
                      </a:r>
                      <a:endParaRPr lang="en-US" dirty="0"/>
                    </a:p>
                  </a:txBody>
                  <a:tcPr/>
                </a:tc>
                <a:tc>
                  <a:txBody>
                    <a:bodyPr/>
                    <a:lstStyle/>
                    <a:p>
                      <a:pPr algn="ctr"/>
                      <a:r>
                        <a:rPr lang="da-DK" dirty="0"/>
                        <a:t>28</a:t>
                      </a:r>
                      <a:endParaRPr lang="en-US" dirty="0"/>
                    </a:p>
                  </a:txBody>
                  <a:tcPr/>
                </a:tc>
                <a:tc>
                  <a:txBody>
                    <a:bodyPr/>
                    <a:lstStyle/>
                    <a:p>
                      <a:pPr algn="ctr"/>
                      <a:r>
                        <a:rPr lang="da-DK" dirty="0"/>
                        <a:t>30.3</a:t>
                      </a:r>
                      <a:endParaRPr lang="en-US" dirty="0"/>
                    </a:p>
                  </a:txBody>
                  <a:tcPr/>
                </a:tc>
                <a:extLst>
                  <a:ext uri="{0D108BD9-81ED-4DB2-BD59-A6C34878D82A}">
                    <a16:rowId xmlns:a16="http://schemas.microsoft.com/office/drawing/2014/main" val="2474280064"/>
                  </a:ext>
                </a:extLst>
              </a:tr>
              <a:tr h="370840">
                <a:tc>
                  <a:txBody>
                    <a:bodyPr/>
                    <a:lstStyle/>
                    <a:p>
                      <a:pPr algn="ctr"/>
                      <a:r>
                        <a:rPr lang="da-DK" dirty="0"/>
                        <a:t>24</a:t>
                      </a:r>
                      <a:endParaRPr lang="en-US" dirty="0"/>
                    </a:p>
                  </a:txBody>
                  <a:tcPr/>
                </a:tc>
                <a:tc>
                  <a:txBody>
                    <a:bodyPr/>
                    <a:lstStyle/>
                    <a:p>
                      <a:pPr algn="ctr"/>
                      <a:r>
                        <a:rPr lang="da-DK" dirty="0"/>
                        <a:t>152</a:t>
                      </a:r>
                      <a:endParaRPr lang="en-US" dirty="0"/>
                    </a:p>
                  </a:txBody>
                  <a:tcPr/>
                </a:tc>
                <a:tc>
                  <a:txBody>
                    <a:bodyPr/>
                    <a:lstStyle/>
                    <a:p>
                      <a:pPr algn="ctr"/>
                      <a:r>
                        <a:rPr lang="da-DK" dirty="0"/>
                        <a:t>37</a:t>
                      </a:r>
                      <a:endParaRPr lang="en-US" dirty="0"/>
                    </a:p>
                  </a:txBody>
                  <a:tcPr/>
                </a:tc>
                <a:tc>
                  <a:txBody>
                    <a:bodyPr/>
                    <a:lstStyle/>
                    <a:p>
                      <a:pPr algn="ctr"/>
                      <a:r>
                        <a:rPr lang="da-DK" dirty="0"/>
                        <a:t>36.7</a:t>
                      </a:r>
                      <a:endParaRPr lang="en-US" dirty="0"/>
                    </a:p>
                  </a:txBody>
                  <a:tcPr/>
                </a:tc>
                <a:extLst>
                  <a:ext uri="{0D108BD9-81ED-4DB2-BD59-A6C34878D82A}">
                    <a16:rowId xmlns:a16="http://schemas.microsoft.com/office/drawing/2014/main" val="1542825534"/>
                  </a:ext>
                </a:extLst>
              </a:tr>
              <a:tr h="370840">
                <a:tc>
                  <a:txBody>
                    <a:bodyPr/>
                    <a:lstStyle/>
                    <a:p>
                      <a:pPr algn="ctr"/>
                      <a:r>
                        <a:rPr lang="en-US" dirty="0"/>
                        <a:t>33</a:t>
                      </a:r>
                    </a:p>
                  </a:txBody>
                  <a:tcPr/>
                </a:tc>
                <a:tc>
                  <a:txBody>
                    <a:bodyPr/>
                    <a:lstStyle/>
                    <a:p>
                      <a:pPr algn="ctr"/>
                      <a:r>
                        <a:rPr lang="en-US" dirty="0"/>
                        <a:t>172</a:t>
                      </a:r>
                    </a:p>
                  </a:txBody>
                  <a:tcPr/>
                </a:tc>
                <a:tc>
                  <a:txBody>
                    <a:bodyPr/>
                    <a:lstStyle/>
                    <a:p>
                      <a:pPr algn="ctr"/>
                      <a:r>
                        <a:rPr lang="en-US" dirty="0"/>
                        <a:t>44.8</a:t>
                      </a:r>
                    </a:p>
                  </a:txBody>
                  <a:tcPr/>
                </a:tc>
                <a:tc>
                  <a:txBody>
                    <a:bodyPr/>
                    <a:lstStyle/>
                    <a:p>
                      <a:pPr algn="ctr"/>
                      <a:r>
                        <a:rPr lang="en-US" dirty="0"/>
                        <a:t>40.3</a:t>
                      </a:r>
                    </a:p>
                  </a:txBody>
                  <a:tcPr/>
                </a:tc>
                <a:extLst>
                  <a:ext uri="{0D108BD9-81ED-4DB2-BD59-A6C34878D82A}">
                    <a16:rowId xmlns:a16="http://schemas.microsoft.com/office/drawing/2014/main" val="1365374364"/>
                  </a:ext>
                </a:extLst>
              </a:tr>
              <a:tr h="370840">
                <a:tc>
                  <a:txBody>
                    <a:bodyPr/>
                    <a:lstStyle/>
                    <a:p>
                      <a:pPr algn="ctr"/>
                      <a:r>
                        <a:rPr lang="en-US" dirty="0"/>
                        <a:t>38</a:t>
                      </a:r>
                    </a:p>
                  </a:txBody>
                  <a:tcPr/>
                </a:tc>
                <a:tc>
                  <a:txBody>
                    <a:bodyPr/>
                    <a:lstStyle/>
                    <a:p>
                      <a:pPr algn="ctr"/>
                      <a:r>
                        <a:rPr lang="en-US" dirty="0"/>
                        <a:t>190</a:t>
                      </a:r>
                    </a:p>
                  </a:txBody>
                  <a:tcPr/>
                </a:tc>
                <a:tc>
                  <a:txBody>
                    <a:bodyPr/>
                    <a:lstStyle/>
                    <a:p>
                      <a:pPr algn="ctr"/>
                      <a:r>
                        <a:rPr lang="en-US" dirty="0"/>
                        <a:t>50.5</a:t>
                      </a:r>
                    </a:p>
                  </a:txBody>
                  <a:tcPr/>
                </a:tc>
                <a:tc>
                  <a:txBody>
                    <a:bodyPr/>
                    <a:lstStyle/>
                    <a:p>
                      <a:pPr algn="ctr"/>
                      <a:r>
                        <a:rPr lang="en-US" dirty="0"/>
                        <a:t>43.8</a:t>
                      </a:r>
                    </a:p>
                  </a:txBody>
                  <a:tcPr/>
                </a:tc>
                <a:extLst>
                  <a:ext uri="{0D108BD9-81ED-4DB2-BD59-A6C34878D82A}">
                    <a16:rowId xmlns:a16="http://schemas.microsoft.com/office/drawing/2014/main" val="4041122972"/>
                  </a:ext>
                </a:extLst>
              </a:tr>
            </a:tbl>
          </a:graphicData>
        </a:graphic>
      </p:graphicFrame>
      <p:pic>
        <p:nvPicPr>
          <p:cNvPr id="13" name="Picture 12" descr="A screenshot of a cell phone&#10;&#10;Description automatically generated">
            <a:extLst>
              <a:ext uri="{FF2B5EF4-FFF2-40B4-BE49-F238E27FC236}">
                <a16:creationId xmlns:a16="http://schemas.microsoft.com/office/drawing/2014/main" id="{F568B8FD-924F-7B42-9661-A32436818B69}"/>
              </a:ext>
            </a:extLst>
          </p:cNvPr>
          <p:cNvPicPr>
            <a:picLocks noChangeAspect="1"/>
          </p:cNvPicPr>
          <p:nvPr/>
        </p:nvPicPr>
        <p:blipFill rotWithShape="1">
          <a:blip r:embed="rId3">
            <a:extLst>
              <a:ext uri="{28A0092B-C50C-407E-A947-70E740481C1C}">
                <a14:useLocalDpi xmlns:a14="http://schemas.microsoft.com/office/drawing/2010/main" val="0"/>
              </a:ext>
            </a:extLst>
          </a:blip>
          <a:srcRect l="53387"/>
          <a:stretch/>
        </p:blipFill>
        <p:spPr>
          <a:xfrm>
            <a:off x="7873999" y="2918460"/>
            <a:ext cx="4037355" cy="2832100"/>
          </a:xfrm>
          <a:prstGeom prst="rect">
            <a:avLst/>
          </a:prstGeom>
        </p:spPr>
      </p:pic>
      <p:sp>
        <p:nvSpPr>
          <p:cNvPr id="11" name="Pladsholder til slidenummer 1">
            <a:extLst>
              <a:ext uri="{FF2B5EF4-FFF2-40B4-BE49-F238E27FC236}">
                <a16:creationId xmlns:a16="http://schemas.microsoft.com/office/drawing/2014/main" id="{821B0ED4-EC9C-5B48-9066-E2E86A98656B}"/>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Tree>
    <p:extLst>
      <p:ext uri="{BB962C8B-B14F-4D97-AF65-F5344CB8AC3E}">
        <p14:creationId xmlns:p14="http://schemas.microsoft.com/office/powerpoint/2010/main" val="291140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5A355292-BFEC-425A-9069-274691B58EEE}"/>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Control of the induction machine</a:t>
            </a:r>
            <a:endParaRPr lang="da-DK" dirty="0"/>
          </a:p>
        </p:txBody>
      </p:sp>
    </p:spTree>
    <p:extLst>
      <p:ext uri="{BB962C8B-B14F-4D97-AF65-F5344CB8AC3E}">
        <p14:creationId xmlns:p14="http://schemas.microsoft.com/office/powerpoint/2010/main" val="83708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Field Oriented Control (FOC)</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73A36361-F3FF-43EE-A68F-35CCFB22881C}"/>
              </a:ext>
            </a:extLst>
          </p:cNvPr>
          <p:cNvPicPr>
            <a:picLocks noChangeAspect="1"/>
          </p:cNvPicPr>
          <p:nvPr/>
        </p:nvPicPr>
        <p:blipFill>
          <a:blip r:embed="rId3"/>
          <a:stretch>
            <a:fillRect/>
          </a:stretch>
        </p:blipFill>
        <p:spPr>
          <a:xfrm>
            <a:off x="495797" y="1491799"/>
            <a:ext cx="10265229" cy="4995911"/>
          </a:xfrm>
          <a:prstGeom prst="rect">
            <a:avLst/>
          </a:prstGeom>
        </p:spPr>
      </p:pic>
    </p:spTree>
    <p:extLst>
      <p:ext uri="{BB962C8B-B14F-4D97-AF65-F5344CB8AC3E}">
        <p14:creationId xmlns:p14="http://schemas.microsoft.com/office/powerpoint/2010/main" val="12835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5" name="Imagen 4">
            <a:extLst>
              <a:ext uri="{FF2B5EF4-FFF2-40B4-BE49-F238E27FC236}">
                <a16:creationId xmlns:a16="http://schemas.microsoft.com/office/drawing/2014/main" id="{052E8606-3A1D-4085-AD57-30E1815B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068" y="2135816"/>
            <a:ext cx="6053877" cy="3587415"/>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439145" y="1236478"/>
                <a:ext cx="5351923" cy="5262979"/>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Why SVPWM?</a:t>
                </a:r>
              </a:p>
              <a:p>
                <a:endParaRPr lang="en-GB" sz="2800" spc="300" dirty="0"/>
              </a:p>
              <a:p>
                <a:pPr marL="285750" indent="-285750" rtl="0">
                  <a:buFont typeface="Wingdings" panose="05000000000000000000" pitchFamily="2" charset="2"/>
                  <a:buChar char="Ø"/>
                </a:pPr>
                <a:r>
                  <a:rPr lang="en-GB" sz="2000" spc="300" dirty="0"/>
                  <a:t>Better performance than SPWM</a:t>
                </a:r>
              </a:p>
              <a:p>
                <a:pPr rtl="0"/>
                <a:endParaRPr lang="en-GB" sz="2000" spc="300" dirty="0"/>
              </a:p>
              <a:p>
                <a:pPr marL="285750" indent="-285750" rtl="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Output voltage can be increased up to 15% </a:t>
                </a:r>
                <a:r>
                  <a:rPr lang="en-GB" sz="2000" spc="300" dirty="0">
                    <a:sym typeface="Wingdings" panose="05000000000000000000" pitchFamily="2" charset="2"/>
                  </a:rPr>
                  <a:t> Better use of </a:t>
                </a:r>
                <a14:m>
                  <m:oMath xmlns:m="http://schemas.openxmlformats.org/officeDocument/2006/math">
                    <m:sSub>
                      <m:sSubPr>
                        <m:ctrlPr>
                          <a:rPr lang="en-GB" sz="2000" i="1" spc="300">
                            <a:latin typeface="Cambria Math" panose="02040503050406030204" pitchFamily="18" charset="0"/>
                            <a:sym typeface="Wingdings" panose="05000000000000000000" pitchFamily="2" charset="2"/>
                          </a:rPr>
                        </m:ctrlPr>
                      </m:sSubPr>
                      <m:e>
                        <m:r>
                          <a:rPr lang="es-ES" sz="2000" i="1" spc="300">
                            <a:latin typeface="Cambria Math" panose="02040503050406030204" pitchFamily="18" charset="0"/>
                            <a:sym typeface="Wingdings" panose="05000000000000000000" pitchFamily="2" charset="2"/>
                          </a:rPr>
                          <m:t>𝑉</m:t>
                        </m:r>
                      </m:e>
                      <m:sub>
                        <m:r>
                          <a:rPr lang="es-ES" sz="2000" i="1" spc="300">
                            <a:latin typeface="Cambria Math" panose="02040503050406030204" pitchFamily="18" charset="0"/>
                            <a:sym typeface="Wingdings" panose="05000000000000000000" pitchFamily="2" charset="2"/>
                          </a:rPr>
                          <m:t>𝐷𝐶</m:t>
                        </m:r>
                      </m:sub>
                    </m:sSub>
                  </m:oMath>
                </a14:m>
                <a:endParaRPr lang="en-GB" sz="2000" spc="300" dirty="0"/>
              </a:p>
              <a:p>
                <a:pPr rtl="0"/>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Lower THD </a:t>
                </a:r>
                <a:r>
                  <a:rPr lang="en-GB" sz="2000" spc="300" dirty="0">
                    <a:sym typeface="Wingdings" panose="05000000000000000000" pitchFamily="2" charset="2"/>
                  </a:rPr>
                  <a:t> higher efficiency</a:t>
                </a:r>
                <a:endParaRPr lang="en-GB" sz="2000" spc="300" dirty="0"/>
              </a:p>
              <a:p>
                <a:pPr rtl="0"/>
                <a:endParaRPr lang="en-GB" sz="2000" spc="300" dirty="0"/>
              </a:p>
              <a:p>
                <a:pPr rtl="0"/>
                <a:endParaRPr lang="en-GB" sz="2000" spc="300" dirty="0"/>
              </a:p>
              <a:p>
                <a:pPr marL="285750" indent="-285750" rtl="0">
                  <a:buFont typeface="Wingdings" panose="05000000000000000000" pitchFamily="2" charset="2"/>
                  <a:buChar char="Ø"/>
                </a:pPr>
                <a:r>
                  <a:rPr lang="en-GB" sz="2000" spc="300" dirty="0"/>
                  <a:t>Flexibility to be implemented digitally </a:t>
                </a:r>
                <a:r>
                  <a:rPr lang="en-GB" sz="2000" spc="300" dirty="0">
                    <a:sym typeface="Wingdings" panose="05000000000000000000" pitchFamily="2" charset="2"/>
                  </a:rPr>
                  <a:t> DSP</a:t>
                </a:r>
                <a:endParaRPr lang="en-GB" sz="2000" spc="300" dirty="0"/>
              </a:p>
              <a:p>
                <a:pPr marL="285750" indent="-285750" rtl="0">
                  <a:buFont typeface="Wingdings" panose="05000000000000000000" pitchFamily="2" charset="2"/>
                  <a:buChar char="Ø"/>
                </a:pPr>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439145" y="1236478"/>
                <a:ext cx="5351923" cy="5262979"/>
              </a:xfrm>
              <a:prstGeom prst="rect">
                <a:avLst/>
              </a:prstGeom>
              <a:blipFill>
                <a:blip r:embed="rId4"/>
                <a:stretch>
                  <a:fillRect l="-1025" r="-2392"/>
                </a:stretch>
              </a:blipFill>
            </p:spPr>
            <p:txBody>
              <a:bodyPr/>
              <a:lstStyle/>
              <a:p>
                <a:r>
                  <a:rPr lang="en-US">
                    <a:noFill/>
                  </a:rPr>
                  <a:t> </a:t>
                </a:r>
              </a:p>
            </p:txBody>
          </p:sp>
        </mc:Fallback>
      </mc:AlternateContent>
    </p:spTree>
    <p:extLst>
      <p:ext uri="{BB962C8B-B14F-4D97-AF65-F5344CB8AC3E}">
        <p14:creationId xmlns:p14="http://schemas.microsoft.com/office/powerpoint/2010/main" val="1600304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6" name="Imagen 5">
            <a:extLst>
              <a:ext uri="{FF2B5EF4-FFF2-40B4-BE49-F238E27FC236}">
                <a16:creationId xmlns:a16="http://schemas.microsoft.com/office/drawing/2014/main" id="{D765B359-213D-4D76-B892-D20BEEC3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88" y="1689922"/>
            <a:ext cx="4962261" cy="3686750"/>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B0DE543-9ED6-442B-955F-D2A203752C69}"/>
                  </a:ext>
                </a:extLst>
              </p:cNvPr>
              <p:cNvSpPr txBox="1"/>
              <p:nvPr/>
            </p:nvSpPr>
            <p:spPr>
              <a:xfrm>
                <a:off x="1727692" y="1616104"/>
                <a:ext cx="3992631"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m:t>
                          </m:r>
                          <m:r>
                            <a:rPr lang="es-ES" sz="2000" i="1">
                              <a:latin typeface="Cambria Math" panose="02040503050406030204" pitchFamily="18" charset="0"/>
                              <a:ea typeface="Cambria Math" panose="02040503050406030204" pitchFamily="18" charset="0"/>
                            </a:rPr>
                            <m:t>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m:t>
                          </m:r>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CuadroTexto 6">
                <a:extLst>
                  <a:ext uri="{FF2B5EF4-FFF2-40B4-BE49-F238E27FC236}">
                    <a16:creationId xmlns:a16="http://schemas.microsoft.com/office/drawing/2014/main" id="{7B0DE543-9ED6-442B-955F-D2A203752C69}"/>
                  </a:ext>
                </a:extLst>
              </p:cNvPr>
              <p:cNvSpPr txBox="1">
                <a:spLocks noRot="1" noChangeAspect="1" noMove="1" noResize="1" noEditPoints="1" noAdjustHandles="1" noChangeArrowheads="1" noChangeShapeType="1" noTextEdit="1"/>
              </p:cNvSpPr>
              <p:nvPr/>
            </p:nvSpPr>
            <p:spPr>
              <a:xfrm>
                <a:off x="1727692" y="1616104"/>
                <a:ext cx="3992631" cy="5761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86B11F5-446F-4E69-A746-C22541EBF7EE}"/>
                  </a:ext>
                </a:extLst>
              </p:cNvPr>
              <p:cNvSpPr txBox="1"/>
              <p:nvPr/>
            </p:nvSpPr>
            <p:spPr>
              <a:xfrm>
                <a:off x="1627728" y="4768199"/>
                <a:ext cx="4362156" cy="568297"/>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𝑒</m:t>
                        </m:r>
                      </m:sub>
                    </m:sSub>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3</m:t>
                        </m:r>
                      </m:num>
                      <m:den>
                        <m:r>
                          <a:rPr lang="es-ES" sz="2400" b="0" i="1" smtClean="0">
                            <a:latin typeface="Cambria Math" panose="02040503050406030204" pitchFamily="18" charset="0"/>
                          </a:rPr>
                          <m:t>2</m:t>
                        </m:r>
                      </m:den>
                    </m:f>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𝑝</m:t>
                    </m:r>
                    <m:r>
                      <a:rPr lang="es-ES" sz="2400" i="1">
                        <a:latin typeface="Cambria Math" panose="02040503050406030204" pitchFamily="18" charset="0"/>
                        <a:ea typeface="Cambria Math" panose="02040503050406030204" pitchFamily="18" charset="0"/>
                      </a:rPr>
                      <m:t>∙</m:t>
                    </m:r>
                    <m:f>
                      <m:fPr>
                        <m:ctrlPr>
                          <a:rPr lang="en-US" sz="2400" i="1" dirty="0" smtClean="0">
                            <a:latin typeface="Cambria Math" panose="02040503050406030204" pitchFamily="18" charset="0"/>
                          </a:rPr>
                        </m:ctrlPr>
                      </m:fPr>
                      <m:num>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i="1">
                                <a:latin typeface="Cambria Math" panose="02040503050406030204" pitchFamily="18" charset="0"/>
                                <a:ea typeface="Cambria Math" panose="02040503050406030204" pitchFamily="18" charset="0"/>
                              </a:rPr>
                              <m:t>𝑚</m:t>
                            </m:r>
                          </m:sub>
                        </m:sSub>
                      </m:num>
                      <m:den>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𝐿</m:t>
                            </m:r>
                          </m:e>
                          <m:sub>
                            <m:r>
                              <a:rPr lang="es-ES" sz="2400" b="0" i="1" smtClean="0">
                                <a:latin typeface="Cambria Math" panose="02040503050406030204" pitchFamily="18" charset="0"/>
                                <a:ea typeface="Cambria Math" panose="02040503050406030204" pitchFamily="18" charset="0"/>
                              </a:rPr>
                              <m:t>𝑟</m:t>
                            </m:r>
                          </m:sub>
                        </m:sSub>
                      </m:den>
                    </m:f>
                    <m:r>
                      <a:rPr lang="es-ES" sz="2400" b="0" i="1" smtClean="0">
                        <a:latin typeface="Cambria Math" panose="02040503050406030204" pitchFamily="18" charset="0"/>
                        <a:ea typeface="Cambria Math" panose="02040503050406030204" pitchFamily="18" charset="0"/>
                      </a:rPr>
                      <m:t>∙ </m:t>
                    </m:r>
                    <m:sSub>
                      <m:sSubPr>
                        <m:ctrlPr>
                          <a:rPr lang="es-ES" sz="2400" i="1">
                            <a:latin typeface="Cambria Math" panose="02040503050406030204" pitchFamily="18" charset="0"/>
                            <a:ea typeface="Cambria Math" panose="02040503050406030204" pitchFamily="18" charset="0"/>
                          </a:rPr>
                        </m:ctrlPr>
                      </m:sSubPr>
                      <m:e>
                        <m:r>
                          <a:rPr lang="es-ES" sz="2400" i="1" smtClean="0">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𝑑𝑟</m:t>
                        </m:r>
                        <m:r>
                          <a:rPr lang="es-ES" sz="2400" b="0" i="1" smtClean="0">
                            <a:latin typeface="Cambria Math" panose="02040503050406030204" pitchFamily="18" charset="0"/>
                            <a:ea typeface="Cambria Math" panose="02040503050406030204" pitchFamily="18" charset="0"/>
                          </a:rPr>
                          <m:t> </m:t>
                        </m:r>
                      </m:sub>
                    </m:sSub>
                    <m:r>
                      <a:rPr lang="es-ES" sz="240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𝑖</m:t>
                        </m:r>
                      </m:e>
                      <m:sub>
                        <m:r>
                          <a:rPr lang="es-ES" sz="2400" b="0" i="1" smtClean="0">
                            <a:latin typeface="Cambria Math" panose="02040503050406030204" pitchFamily="18" charset="0"/>
                            <a:ea typeface="Cambria Math" panose="02040503050406030204" pitchFamily="18" charset="0"/>
                          </a:rPr>
                          <m:t>𝑞𝑠</m:t>
                        </m:r>
                      </m:sub>
                    </m:sSub>
                    <m:r>
                      <a:rPr lang="es-ES" sz="2400" b="0" i="0"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𝑘</m:t>
                    </m:r>
                  </m:oMath>
                </a14:m>
                <a:r>
                  <a:rPr lang="en-US" sz="2400" dirty="0"/>
                  <a:t> </a:t>
                </a:r>
                <a14:m>
                  <m:oMath xmlns:m="http://schemas.openxmlformats.org/officeDocument/2006/math">
                    <m:r>
                      <a:rPr lang="es-ES" sz="2400" i="1">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𝑖</m:t>
                        </m:r>
                      </m:e>
                      <m:sub>
                        <m:r>
                          <a:rPr lang="es-ES" sz="2400" i="1">
                            <a:latin typeface="Cambria Math" panose="02040503050406030204" pitchFamily="18" charset="0"/>
                            <a:ea typeface="Cambria Math" panose="02040503050406030204" pitchFamily="18" charset="0"/>
                          </a:rPr>
                          <m:t>𝑞𝑠</m:t>
                        </m:r>
                      </m:sub>
                    </m:sSub>
                  </m:oMath>
                </a14:m>
                <a:endParaRPr lang="en-US" dirty="0"/>
              </a:p>
            </p:txBody>
          </p:sp>
        </mc:Choice>
        <mc:Fallback xmlns="">
          <p:sp>
            <p:nvSpPr>
              <p:cNvPr id="13" name="CuadroTexto 12">
                <a:extLst>
                  <a:ext uri="{FF2B5EF4-FFF2-40B4-BE49-F238E27FC236}">
                    <a16:creationId xmlns:a16="http://schemas.microsoft.com/office/drawing/2014/main" id="{586B11F5-446F-4E69-A746-C22541EBF7EE}"/>
                  </a:ext>
                </a:extLst>
              </p:cNvPr>
              <p:cNvSpPr txBox="1">
                <a:spLocks noRot="1" noChangeAspect="1" noMove="1" noResize="1" noEditPoints="1" noAdjustHandles="1" noChangeArrowheads="1" noChangeShapeType="1" noTextEdit="1"/>
              </p:cNvSpPr>
              <p:nvPr/>
            </p:nvSpPr>
            <p:spPr>
              <a:xfrm>
                <a:off x="1627728" y="4768199"/>
                <a:ext cx="4362156" cy="568297"/>
              </a:xfrm>
              <a:prstGeom prst="rect">
                <a:avLst/>
              </a:prstGeom>
              <a:blipFill>
                <a:blip r:embed="rId5"/>
                <a:stretch>
                  <a:fillRect/>
                </a:stretch>
              </a:blipFill>
            </p:spPr>
            <p:txBody>
              <a:bodyPr/>
              <a:lstStyle/>
              <a:p>
                <a:r>
                  <a:rPr lang="en-US">
                    <a:noFill/>
                  </a:rPr>
                  <a:t> </a:t>
                </a:r>
              </a:p>
            </p:txBody>
          </p:sp>
        </mc:Fallback>
      </mc:AlternateContent>
      <p:cxnSp>
        <p:nvCxnSpPr>
          <p:cNvPr id="9" name="Conector recto de flecha 8">
            <a:extLst>
              <a:ext uri="{FF2B5EF4-FFF2-40B4-BE49-F238E27FC236}">
                <a16:creationId xmlns:a16="http://schemas.microsoft.com/office/drawing/2014/main" id="{9AB0F5C5-67BA-4682-8286-BFA6BA743567}"/>
              </a:ext>
            </a:extLst>
          </p:cNvPr>
          <p:cNvCxnSpPr>
            <a:cxnSpLocks/>
          </p:cNvCxnSpPr>
          <p:nvPr/>
        </p:nvCxnSpPr>
        <p:spPr>
          <a:xfrm>
            <a:off x="3410404" y="3801213"/>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A6E492E-13A5-4F94-B43C-0293DDDED500}"/>
                  </a:ext>
                </a:extLst>
              </p:cNvPr>
              <p:cNvSpPr txBox="1"/>
              <p:nvPr/>
            </p:nvSpPr>
            <p:spPr>
              <a:xfrm>
                <a:off x="3649078" y="3996207"/>
                <a:ext cx="1004434" cy="331437"/>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rPr>
                            <m:t>𝑞𝑟</m:t>
                          </m:r>
                          <m:r>
                            <a:rPr lang="es-ES" sz="2000" b="0" i="1" smtClean="0">
                              <a:latin typeface="Cambria Math" panose="02040503050406030204" pitchFamily="18" charset="0"/>
                            </a:rPr>
                            <m:t> </m:t>
                          </m:r>
                        </m:sub>
                      </m:sSub>
                      <m:r>
                        <a:rPr lang="es-ES" sz="2000" b="0" i="1" smtClean="0">
                          <a:latin typeface="Cambria Math" panose="02040503050406030204" pitchFamily="18" charset="0"/>
                        </a:rPr>
                        <m:t>=0</m:t>
                      </m:r>
                    </m:oMath>
                  </m:oMathPara>
                </a14:m>
                <a:endParaRPr lang="en-US" dirty="0"/>
              </a:p>
            </p:txBody>
          </p:sp>
        </mc:Choice>
        <mc:Fallback xmlns="">
          <p:sp>
            <p:nvSpPr>
              <p:cNvPr id="11" name="CuadroTexto 10">
                <a:extLst>
                  <a:ext uri="{FF2B5EF4-FFF2-40B4-BE49-F238E27FC236}">
                    <a16:creationId xmlns:a16="http://schemas.microsoft.com/office/drawing/2014/main" id="{AA6E492E-13A5-4F94-B43C-0293DDDED500}"/>
                  </a:ext>
                </a:extLst>
              </p:cNvPr>
              <p:cNvSpPr txBox="1">
                <a:spLocks noRot="1" noChangeAspect="1" noMove="1" noResize="1" noEditPoints="1" noAdjustHandles="1" noChangeArrowheads="1" noChangeShapeType="1" noTextEdit="1"/>
              </p:cNvSpPr>
              <p:nvPr/>
            </p:nvSpPr>
            <p:spPr>
              <a:xfrm>
                <a:off x="3649078" y="3996207"/>
                <a:ext cx="1004434" cy="331437"/>
              </a:xfrm>
              <a:prstGeom prst="rect">
                <a:avLst/>
              </a:prstGeom>
              <a:blipFill>
                <a:blip r:embed="rId6"/>
                <a:stretch>
                  <a:fillRect l="-1807" r="-1807" b="-19643"/>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A62E886F-8F47-4158-AA36-37018A1CC9BE}"/>
                  </a:ext>
                </a:extLst>
              </p:cNvPr>
              <p:cNvSpPr txBox="1"/>
              <p:nvPr/>
            </p:nvSpPr>
            <p:spPr>
              <a:xfrm>
                <a:off x="1765485" y="3076000"/>
                <a:ext cx="3664336" cy="628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𝑇</m:t>
                          </m:r>
                        </m:e>
                        <m:sub>
                          <m:r>
                            <a:rPr lang="es-ES" sz="2000" b="0" i="1" smtClean="0">
                              <a:latin typeface="Cambria Math" panose="02040503050406030204" pitchFamily="18" charset="0"/>
                            </a:rPr>
                            <m:t>𝑒</m:t>
                          </m:r>
                        </m:sub>
                      </m:sSub>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3</m:t>
                          </m:r>
                        </m:num>
                        <m:den>
                          <m:r>
                            <a:rPr lang="es-ES" sz="2000" b="0" i="1" smtClean="0">
                              <a:latin typeface="Cambria Math" panose="02040503050406030204" pitchFamily="18" charset="0"/>
                            </a:rPr>
                            <m:t>2</m:t>
                          </m:r>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𝑝</m:t>
                      </m:r>
                      <m:r>
                        <a:rPr lang="es-ES" sz="2000" i="1">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𝑚</m:t>
                              </m:r>
                            </m:sub>
                          </m:sSub>
                        </m:num>
                        <m:den>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i="1">
                                  <a:latin typeface="Cambria Math" panose="02040503050406030204" pitchFamily="18" charset="0"/>
                                  <a:ea typeface="Cambria Math" panose="02040503050406030204" pitchFamily="18" charset="0"/>
                                </a:rPr>
                                <m:t>𝑟</m:t>
                              </m:r>
                            </m:sub>
                          </m:sSub>
                        </m:den>
                      </m:f>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𝐼𝑚</m:t>
                      </m:r>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acc>
                            <m:accPr>
                              <m:chr m:val="⃗"/>
                              <m:ctrlPr>
                                <a:rPr lang="es-ES" sz="2000" b="0" i="1" smtClean="0">
                                  <a:latin typeface="Cambria Math" panose="02040503050406030204" pitchFamily="18" charset="0"/>
                                  <a:ea typeface="Cambria Math" panose="02040503050406030204" pitchFamily="18" charset="0"/>
                                </a:rPr>
                              </m:ctrlPr>
                            </m:accPr>
                            <m:e>
                              <m:r>
                                <a:rPr lang="es-ES" sz="2000" b="0" i="1" smtClean="0">
                                  <a:latin typeface="Cambria Math" panose="02040503050406030204" pitchFamily="18" charset="0"/>
                                  <a:ea typeface="Cambria Math" panose="02040503050406030204" pitchFamily="18" charset="0"/>
                                </a:rPr>
                                <m:t>𝑖</m:t>
                              </m:r>
                            </m:e>
                          </m:acc>
                        </m:e>
                        <m:sub>
                          <m:r>
                            <a:rPr lang="es-ES" sz="2000" b="0" i="1" smtClean="0">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uadroTexto 15">
                <a:extLst>
                  <a:ext uri="{FF2B5EF4-FFF2-40B4-BE49-F238E27FC236}">
                    <a16:creationId xmlns:a16="http://schemas.microsoft.com/office/drawing/2014/main" id="{A62E886F-8F47-4158-AA36-37018A1CC9BE}"/>
                  </a:ext>
                </a:extLst>
              </p:cNvPr>
              <p:cNvSpPr txBox="1">
                <a:spLocks noRot="1" noChangeAspect="1" noMove="1" noResize="1" noEditPoints="1" noAdjustHandles="1" noChangeArrowheads="1" noChangeShapeType="1" noTextEdit="1"/>
              </p:cNvSpPr>
              <p:nvPr/>
            </p:nvSpPr>
            <p:spPr>
              <a:xfrm>
                <a:off x="1765485" y="3076000"/>
                <a:ext cx="3664336" cy="628505"/>
              </a:xfrm>
              <a:prstGeom prst="rect">
                <a:avLst/>
              </a:prstGeom>
              <a:blipFill>
                <a:blip r:embed="rId7"/>
                <a:stretch>
                  <a:fillRect/>
                </a:stretch>
              </a:blipFill>
            </p:spPr>
            <p:txBody>
              <a:bodyPr/>
              <a:lstStyle/>
              <a:p>
                <a:r>
                  <a:rPr lang="en-US">
                    <a:noFill/>
                  </a:rPr>
                  <a:t> </a:t>
                </a:r>
              </a:p>
            </p:txBody>
          </p:sp>
        </mc:Fallback>
      </mc:AlternateContent>
      <p:cxnSp>
        <p:nvCxnSpPr>
          <p:cNvPr id="17" name="Conector recto de flecha 16">
            <a:extLst>
              <a:ext uri="{FF2B5EF4-FFF2-40B4-BE49-F238E27FC236}">
                <a16:creationId xmlns:a16="http://schemas.microsoft.com/office/drawing/2014/main" id="{21F75D1D-E6A4-42DB-8CE1-C33E5CFCBBD5}"/>
              </a:ext>
            </a:extLst>
          </p:cNvPr>
          <p:cNvCxnSpPr>
            <a:cxnSpLocks/>
          </p:cNvCxnSpPr>
          <p:nvPr/>
        </p:nvCxnSpPr>
        <p:spPr>
          <a:xfrm>
            <a:off x="3410404" y="2292540"/>
            <a:ext cx="0" cy="68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felt 4">
            <a:extLst>
              <a:ext uri="{FF2B5EF4-FFF2-40B4-BE49-F238E27FC236}">
                <a16:creationId xmlns:a16="http://schemas.microsoft.com/office/drawing/2014/main" id="{70A3BC56-37DA-4A66-AD15-D7D4CC39FD38}"/>
              </a:ext>
            </a:extLst>
          </p:cNvPr>
          <p:cNvSpPr txBox="1"/>
          <p:nvPr/>
        </p:nvSpPr>
        <p:spPr>
          <a:xfrm>
            <a:off x="3534912" y="1958130"/>
            <a:ext cx="2561079" cy="1138773"/>
          </a:xfrm>
          <a:prstGeom prst="rect">
            <a:avLst/>
          </a:prstGeom>
          <a:noFill/>
        </p:spPr>
        <p:txBody>
          <a:bodyPr wrap="square" rtlCol="0">
            <a:spAutoFit/>
          </a:bodyPr>
          <a:lstStyle/>
          <a:p>
            <a:pPr rtl="0"/>
            <a:endParaRPr lang="en-GB" sz="1600" spc="300" dirty="0"/>
          </a:p>
          <a:p>
            <a:pPr rtl="0"/>
            <a:endParaRPr lang="en-GB" sz="1600" spc="300" dirty="0"/>
          </a:p>
          <a:p>
            <a:pPr rtl="0"/>
            <a:r>
              <a:rPr lang="en-GB" sz="2000" spc="300" dirty="0"/>
              <a:t>Alternate form</a:t>
            </a:r>
          </a:p>
          <a:p>
            <a:pPr rtl="0"/>
            <a:endParaRPr lang="en-GB" sz="1600" spc="300" dirty="0"/>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92AF86D5-83BC-4EF1-AF70-D50D4990138B}"/>
                  </a:ext>
                </a:extLst>
              </p:cNvPr>
              <p:cNvSpPr txBox="1"/>
              <p:nvPr/>
            </p:nvSpPr>
            <p:spPr>
              <a:xfrm>
                <a:off x="5548575" y="3823307"/>
                <a:ext cx="1970604" cy="345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𝜆</m:t>
                              </m:r>
                            </m:e>
                          </m:acc>
                        </m:e>
                        <m:sub>
                          <m:r>
                            <a:rPr lang="es-ES" i="1">
                              <a:latin typeface="Cambria Math" panose="02040503050406030204" pitchFamily="18" charset="0"/>
                              <a:ea typeface="Cambria Math" panose="02040503050406030204" pitchFamily="18" charset="0"/>
                            </a:rPr>
                            <m:t>𝑑𝑞𝑟</m:t>
                          </m:r>
                        </m:sub>
                      </m:sSub>
                      <m:r>
                        <a:rPr lang="es-ES" i="1">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20" name="CuadroTexto 19">
                <a:extLst>
                  <a:ext uri="{FF2B5EF4-FFF2-40B4-BE49-F238E27FC236}">
                    <a16:creationId xmlns:a16="http://schemas.microsoft.com/office/drawing/2014/main" id="{92AF86D5-83BC-4EF1-AF70-D50D4990138B}"/>
                  </a:ext>
                </a:extLst>
              </p:cNvPr>
              <p:cNvSpPr txBox="1">
                <a:spLocks noRot="1" noChangeAspect="1" noMove="1" noResize="1" noEditPoints="1" noAdjustHandles="1" noChangeArrowheads="1" noChangeShapeType="1" noTextEdit="1"/>
              </p:cNvSpPr>
              <p:nvPr/>
            </p:nvSpPr>
            <p:spPr>
              <a:xfrm>
                <a:off x="5548575" y="3823307"/>
                <a:ext cx="1970604" cy="345800"/>
              </a:xfrm>
              <a:prstGeom prst="rect">
                <a:avLst/>
              </a:prstGeom>
              <a:blipFill>
                <a:blip r:embed="rId8"/>
                <a:stretch>
                  <a:fillRect l="-2167" t="-36842" b="-21053"/>
                </a:stretch>
              </a:blipFill>
            </p:spPr>
            <p:txBody>
              <a:bodyPr/>
              <a:lstStyle/>
              <a:p>
                <a:r>
                  <a:rPr lang="en-US">
                    <a:noFill/>
                  </a:rPr>
                  <a:t> </a:t>
                </a:r>
              </a:p>
            </p:txBody>
          </p:sp>
        </mc:Fallback>
      </mc:AlternateContent>
      <p:sp>
        <p:nvSpPr>
          <p:cNvPr id="21" name="Elipse 20">
            <a:extLst>
              <a:ext uri="{FF2B5EF4-FFF2-40B4-BE49-F238E27FC236}">
                <a16:creationId xmlns:a16="http://schemas.microsoft.com/office/drawing/2014/main" id="{A68F1FEE-4145-48EC-8619-BB343FE245E8}"/>
              </a:ext>
            </a:extLst>
          </p:cNvPr>
          <p:cNvSpPr/>
          <p:nvPr/>
        </p:nvSpPr>
        <p:spPr>
          <a:xfrm>
            <a:off x="4401124" y="3037360"/>
            <a:ext cx="969441" cy="66078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2998766B-C4CC-4B52-8186-8673964D035F}"/>
              </a:ext>
            </a:extLst>
          </p:cNvPr>
          <p:cNvCxnSpPr/>
          <p:nvPr/>
        </p:nvCxnSpPr>
        <p:spPr>
          <a:xfrm flipH="1" flipV="1">
            <a:off x="5181439" y="3658828"/>
            <a:ext cx="306264" cy="2127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BC856AFF-C7B3-463F-AD26-5266FA41EB79}"/>
              </a:ext>
            </a:extLst>
          </p:cNvPr>
          <p:cNvSpPr/>
          <p:nvPr/>
        </p:nvSpPr>
        <p:spPr>
          <a:xfrm>
            <a:off x="1371247" y="4588218"/>
            <a:ext cx="4828079" cy="8121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36CD205-3997-407C-B054-AF4738C58734}"/>
                  </a:ext>
                </a:extLst>
              </p:cNvPr>
              <p:cNvSpPr txBox="1"/>
              <p:nvPr/>
            </p:nvSpPr>
            <p:spPr>
              <a:xfrm>
                <a:off x="9400491" y="4800255"/>
                <a:ext cx="175342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𝑖</m:t>
                              </m:r>
                            </m:e>
                          </m:acc>
                        </m:e>
                        <m:sub>
                          <m:r>
                            <a:rPr lang="es-ES" i="1">
                              <a:latin typeface="Cambria Math" panose="02040503050406030204" pitchFamily="18" charset="0"/>
                              <a:ea typeface="Cambria Math" panose="02040503050406030204" pitchFamily="18" charset="0"/>
                            </a:rPr>
                            <m:t>𝑑𝑞</m:t>
                          </m:r>
                          <m:r>
                            <a:rPr lang="es-ES" b="0" i="1" smtClean="0">
                              <a:latin typeface="Cambria Math" panose="02040503050406030204" pitchFamily="18" charset="0"/>
                              <a:ea typeface="Cambria Math" panose="02040503050406030204" pitchFamily="18" charset="0"/>
                            </a:rPr>
                            <m:t>𝑠</m:t>
                          </m:r>
                        </m:sub>
                      </m:sSub>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𝑑</m:t>
                          </m:r>
                          <m:r>
                            <a:rPr lang="es-ES" b="0" i="1" smtClean="0">
                              <a:latin typeface="Cambria Math" panose="02040503050406030204" pitchFamily="18" charset="0"/>
                              <a:ea typeface="Cambria Math" panose="02040503050406030204" pitchFamily="18" charset="0"/>
                            </a:rPr>
                            <m:t>𝑠</m:t>
                          </m:r>
                        </m:sub>
                      </m:sSub>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𝑗</m:t>
                      </m:r>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oMath>
                  </m:oMathPara>
                </a14:m>
                <a:endParaRPr lang="en-US" dirty="0"/>
              </a:p>
            </p:txBody>
          </p:sp>
        </mc:Choice>
        <mc:Fallback xmlns="">
          <p:sp>
            <p:nvSpPr>
              <p:cNvPr id="25" name="CuadroTexto 24">
                <a:extLst>
                  <a:ext uri="{FF2B5EF4-FFF2-40B4-BE49-F238E27FC236}">
                    <a16:creationId xmlns:a16="http://schemas.microsoft.com/office/drawing/2014/main" id="{B36CD205-3997-407C-B054-AF4738C58734}"/>
                  </a:ext>
                </a:extLst>
              </p:cNvPr>
              <p:cNvSpPr txBox="1">
                <a:spLocks noRot="1" noChangeAspect="1" noMove="1" noResize="1" noEditPoints="1" noAdjustHandles="1" noChangeArrowheads="1" noChangeShapeType="1" noTextEdit="1"/>
              </p:cNvSpPr>
              <p:nvPr/>
            </p:nvSpPr>
            <p:spPr>
              <a:xfrm>
                <a:off x="9400491" y="4800255"/>
                <a:ext cx="1753429" cy="298415"/>
              </a:xfrm>
              <a:prstGeom prst="rect">
                <a:avLst/>
              </a:prstGeom>
              <a:blipFill>
                <a:blip r:embed="rId9"/>
                <a:stretch>
                  <a:fillRect l="-4167" t="-40816" r="-694" b="-26531"/>
                </a:stretch>
              </a:blipFill>
            </p:spPr>
            <p:txBody>
              <a:bodyPr/>
              <a:lstStyle/>
              <a:p>
                <a:r>
                  <a:rPr lang="en-US">
                    <a:noFill/>
                  </a:rPr>
                  <a:t> </a:t>
                </a:r>
              </a:p>
            </p:txBody>
          </p:sp>
        </mc:Fallback>
      </mc:AlternateContent>
      <p:sp>
        <p:nvSpPr>
          <p:cNvPr id="27" name="Arco 26">
            <a:extLst>
              <a:ext uri="{FF2B5EF4-FFF2-40B4-BE49-F238E27FC236}">
                <a16:creationId xmlns:a16="http://schemas.microsoft.com/office/drawing/2014/main" id="{C46F105C-4613-4D55-A740-B4136F96B81C}"/>
              </a:ext>
            </a:extLst>
          </p:cNvPr>
          <p:cNvSpPr/>
          <p:nvPr/>
        </p:nvSpPr>
        <p:spPr>
          <a:xfrm>
            <a:off x="8620098" y="3232887"/>
            <a:ext cx="1057074" cy="2267207"/>
          </a:xfrm>
          <a:prstGeom prst="arc">
            <a:avLst>
              <a:gd name="adj1" fmla="val 16200000"/>
              <a:gd name="adj2" fmla="val 2218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de flecha 28">
            <a:extLst>
              <a:ext uri="{FF2B5EF4-FFF2-40B4-BE49-F238E27FC236}">
                <a16:creationId xmlns:a16="http://schemas.microsoft.com/office/drawing/2014/main" id="{53E2F4B3-460D-40B2-AB07-DC85D4A42E41}"/>
              </a:ext>
            </a:extLst>
          </p:cNvPr>
          <p:cNvCxnSpPr>
            <a:cxnSpLocks/>
            <a:stCxn id="27" idx="2"/>
          </p:cNvCxnSpPr>
          <p:nvPr/>
        </p:nvCxnSpPr>
        <p:spPr>
          <a:xfrm flipH="1">
            <a:off x="9592334" y="4741887"/>
            <a:ext cx="55016" cy="12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666A7AE-2128-4AFB-8B27-0AB988A2776F}"/>
              </a:ext>
            </a:extLst>
          </p:cNvPr>
          <p:cNvCxnSpPr/>
          <p:nvPr/>
        </p:nvCxnSpPr>
        <p:spPr>
          <a:xfrm flipH="1">
            <a:off x="3649078"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462BB497-DCFF-4F1C-A3D0-F79729D8F697}"/>
              </a:ext>
            </a:extLst>
          </p:cNvPr>
          <p:cNvCxnSpPr/>
          <p:nvPr/>
        </p:nvCxnSpPr>
        <p:spPr>
          <a:xfrm flipH="1">
            <a:off x="4752767" y="2191435"/>
            <a:ext cx="3194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3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19</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6939067"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6939067" cy="646331"/>
              </a:xfrm>
              <a:prstGeom prst="rect">
                <a:avLst/>
              </a:prstGeom>
              <a:blipFill>
                <a:blip r:embed="rId3"/>
                <a:stretch>
                  <a:fillRect l="-527"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778ECA0-A0F6-4161-B74A-430BB1B45953}"/>
                  </a:ext>
                </a:extLst>
              </p:cNvPr>
              <p:cNvSpPr txBox="1"/>
              <p:nvPr/>
            </p:nvSpPr>
            <p:spPr>
              <a:xfrm>
                <a:off x="457062" y="2294841"/>
                <a:ext cx="4857292" cy="470450"/>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𝑞𝑟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oMath>
                </a14:m>
                <a:r>
                  <a:rPr lang="en-US" sz="2000" dirty="0"/>
                  <a:t> </a:t>
                </a:r>
                <a:endParaRPr lang="en-US" dirty="0"/>
              </a:p>
            </p:txBody>
          </p:sp>
        </mc:Choice>
        <mc:Fallback xmlns="">
          <p:sp>
            <p:nvSpPr>
              <p:cNvPr id="7" name="CuadroTexto 6">
                <a:extLst>
                  <a:ext uri="{FF2B5EF4-FFF2-40B4-BE49-F238E27FC236}">
                    <a16:creationId xmlns:a16="http://schemas.microsoft.com/office/drawing/2014/main" id="{0778ECA0-A0F6-4161-B74A-430BB1B45953}"/>
                  </a:ext>
                </a:extLst>
              </p:cNvPr>
              <p:cNvSpPr txBox="1">
                <a:spLocks noRot="1" noChangeAspect="1" noMove="1" noResize="1" noEditPoints="1" noAdjustHandles="1" noChangeArrowheads="1" noChangeShapeType="1" noTextEdit="1"/>
              </p:cNvSpPr>
              <p:nvPr/>
            </p:nvSpPr>
            <p:spPr>
              <a:xfrm>
                <a:off x="457062" y="2294841"/>
                <a:ext cx="4857292" cy="4704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6843D84-D297-4EB1-BC41-B344F267172A}"/>
                  </a:ext>
                </a:extLst>
              </p:cNvPr>
              <p:cNvSpPr txBox="1"/>
              <p:nvPr/>
            </p:nvSpPr>
            <p:spPr>
              <a:xfrm>
                <a:off x="457062" y="3082396"/>
                <a:ext cx="4870116" cy="452303"/>
              </a:xfrm>
              <a:prstGeom prst="rect">
                <a:avLst/>
              </a:prstGeom>
              <a:noFill/>
            </p:spPr>
            <p:txBody>
              <a:bodyPr wrap="non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s-ES" sz="2000" b="0" i="1" smtClean="0">
                            <a:latin typeface="Cambria Math" panose="02040503050406030204" pitchFamily="18" charset="0"/>
                          </a:rPr>
                          <m:t>𝑢</m:t>
                        </m:r>
                      </m:e>
                      <m:sub>
                        <m:r>
                          <a:rPr lang="es-ES" sz="2000" b="0" i="1" smtClean="0">
                            <a:latin typeface="Cambria Math" panose="02040503050406030204" pitchFamily="18" charset="0"/>
                          </a:rPr>
                          <m:t>𝑑𝑟</m:t>
                        </m:r>
                      </m:sub>
                    </m:sSub>
                    <m:r>
                      <a:rPr lang="es-ES" sz="2000" b="0" i="1" smtClean="0">
                        <a:latin typeface="Cambria Math" panose="02040503050406030204" pitchFamily="18" charset="0"/>
                      </a:rPr>
                      <m:t>=0=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𝑅</m:t>
                        </m:r>
                      </m:e>
                      <m:sub>
                        <m:r>
                          <a:rPr lang="es-ES" sz="2000" b="0" i="1" smtClean="0">
                            <a:latin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𝑑𝑟</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𝑑</m:t>
                        </m:r>
                        <m:sSub>
                          <m:sSubPr>
                            <m:ctrlPr>
                              <a:rPr lang="es-ES" sz="2000" b="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num>
                      <m:den>
                        <m:r>
                          <a:rPr lang="es-ES" sz="2000" b="0" i="1" smtClean="0">
                            <a:latin typeface="Cambria Math" panose="02040503050406030204" pitchFamily="18" charset="0"/>
                            <a:ea typeface="Cambria Math" panose="02040503050406030204" pitchFamily="18" charset="0"/>
                          </a:rPr>
                          <m:t>𝑑𝑡</m:t>
                        </m:r>
                      </m:den>
                    </m:f>
                    <m:r>
                      <a:rPr lang="es-ES" sz="2000" b="0" i="1" smtClean="0">
                        <a:latin typeface="Cambria Math" panose="02040503050406030204" pitchFamily="18" charset="0"/>
                        <a:ea typeface="Cambria Math" panose="02040503050406030204" pitchFamily="18" charset="0"/>
                      </a:rPr>
                      <m:t>−(</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𝑞𝑟</m:t>
                        </m:r>
                      </m:sub>
                    </m:sSub>
                  </m:oMath>
                </a14:m>
                <a:r>
                  <a:rPr lang="en-US" sz="2000" dirty="0"/>
                  <a:t> </a:t>
                </a:r>
                <a:endParaRPr lang="en-US" dirty="0"/>
              </a:p>
            </p:txBody>
          </p:sp>
        </mc:Choice>
        <mc:Fallback xmlns="">
          <p:sp>
            <p:nvSpPr>
              <p:cNvPr id="13" name="CuadroTexto 12">
                <a:extLst>
                  <a:ext uri="{FF2B5EF4-FFF2-40B4-BE49-F238E27FC236}">
                    <a16:creationId xmlns:a16="http://schemas.microsoft.com/office/drawing/2014/main" id="{F6843D84-D297-4EB1-BC41-B344F267172A}"/>
                  </a:ext>
                </a:extLst>
              </p:cNvPr>
              <p:cNvSpPr txBox="1">
                <a:spLocks noRot="1" noChangeAspect="1" noMove="1" noResize="1" noEditPoints="1" noAdjustHandles="1" noChangeArrowheads="1" noChangeShapeType="1" noTextEdit="1"/>
              </p:cNvSpPr>
              <p:nvPr/>
            </p:nvSpPr>
            <p:spPr>
              <a:xfrm>
                <a:off x="457062" y="3082396"/>
                <a:ext cx="4870116" cy="452303"/>
              </a:xfrm>
              <a:prstGeom prst="rect">
                <a:avLst/>
              </a:prstGeom>
              <a:blipFill>
                <a:blip r:embed="rId5"/>
                <a:stretch>
                  <a:fillRect/>
                </a:stretch>
              </a:blipFill>
            </p:spPr>
            <p:txBody>
              <a:bodyPr/>
              <a:lstStyle/>
              <a:p>
                <a:r>
                  <a:rPr lang="en-US">
                    <a:noFill/>
                  </a:rPr>
                  <a:t> </a:t>
                </a:r>
              </a:p>
            </p:txBody>
          </p:sp>
        </mc:Fallback>
      </mc:AlternateContent>
      <p:cxnSp>
        <p:nvCxnSpPr>
          <p:cNvPr id="11" name="Conector recto 10">
            <a:extLst>
              <a:ext uri="{FF2B5EF4-FFF2-40B4-BE49-F238E27FC236}">
                <a16:creationId xmlns:a16="http://schemas.microsoft.com/office/drawing/2014/main" id="{A8009367-0840-4DD5-945D-DDCE0711BF71}"/>
              </a:ext>
            </a:extLst>
          </p:cNvPr>
          <p:cNvCxnSpPr/>
          <p:nvPr/>
        </p:nvCxnSpPr>
        <p:spPr>
          <a:xfrm flipV="1">
            <a:off x="2734925" y="2049057"/>
            <a:ext cx="520861" cy="905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EA92BF8B-4E58-4700-A5BE-33CEC627FC06}"/>
              </a:ext>
            </a:extLst>
          </p:cNvPr>
          <p:cNvCxnSpPr/>
          <p:nvPr/>
        </p:nvCxnSpPr>
        <p:spPr>
          <a:xfrm flipV="1">
            <a:off x="4729352" y="3011075"/>
            <a:ext cx="520861" cy="9052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38EF8B8-6B0E-4A7F-B6B7-4E0058E652DB}"/>
              </a:ext>
            </a:extLst>
          </p:cNvPr>
          <p:cNvSpPr txBox="1"/>
          <p:nvPr/>
        </p:nvSpPr>
        <p:spPr>
          <a:xfrm>
            <a:off x="3192804" y="1794553"/>
            <a:ext cx="312906" cy="369332"/>
          </a:xfrm>
          <a:prstGeom prst="rect">
            <a:avLst/>
          </a:prstGeom>
          <a:noFill/>
        </p:spPr>
        <p:txBody>
          <a:bodyPr wrap="none" rtlCol="0">
            <a:spAutoFit/>
          </a:bodyPr>
          <a:lstStyle/>
          <a:p>
            <a:r>
              <a:rPr lang="es-ES" dirty="0"/>
              <a:t>0</a:t>
            </a:r>
            <a:endParaRPr lang="en-US" dirty="0"/>
          </a:p>
        </p:txBody>
      </p:sp>
      <p:sp>
        <p:nvSpPr>
          <p:cNvPr id="19" name="CuadroTexto 18">
            <a:extLst>
              <a:ext uri="{FF2B5EF4-FFF2-40B4-BE49-F238E27FC236}">
                <a16:creationId xmlns:a16="http://schemas.microsoft.com/office/drawing/2014/main" id="{5F726187-0183-4C8C-8B0F-131C99A34DD4}"/>
              </a:ext>
            </a:extLst>
          </p:cNvPr>
          <p:cNvSpPr txBox="1"/>
          <p:nvPr/>
        </p:nvSpPr>
        <p:spPr>
          <a:xfrm>
            <a:off x="5172710" y="2713064"/>
            <a:ext cx="312906" cy="369332"/>
          </a:xfrm>
          <a:prstGeom prst="rect">
            <a:avLst/>
          </a:prstGeom>
          <a:noFill/>
        </p:spPr>
        <p:txBody>
          <a:bodyPr wrap="none" rtlCol="0">
            <a:spAutoFit/>
          </a:bodyPr>
          <a:lstStyle/>
          <a:p>
            <a:r>
              <a:rPr lang="es-ES" dirty="0"/>
              <a:t>0</a:t>
            </a:r>
            <a:endParaRPr lang="en-US" dirty="0"/>
          </a:p>
        </p:txBody>
      </p:sp>
      <p:sp>
        <p:nvSpPr>
          <p:cNvPr id="17" name="Elipse 16">
            <a:extLst>
              <a:ext uri="{FF2B5EF4-FFF2-40B4-BE49-F238E27FC236}">
                <a16:creationId xmlns:a16="http://schemas.microsoft.com/office/drawing/2014/main" id="{FD7A7FCD-ADD1-4B60-AB90-1D5A28096C79}"/>
              </a:ext>
            </a:extLst>
          </p:cNvPr>
          <p:cNvSpPr/>
          <p:nvPr/>
        </p:nvSpPr>
        <p:spPr>
          <a:xfrm>
            <a:off x="3560998" y="1862793"/>
            <a:ext cx="1123573" cy="2124571"/>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D742862B-4B87-4729-8D3B-9517DA2937E9}"/>
                  </a:ext>
                </a:extLst>
              </p:cNvPr>
              <p:cNvSpPr/>
              <p:nvPr/>
            </p:nvSpPr>
            <p:spPr>
              <a:xfrm>
                <a:off x="949546" y="3875299"/>
                <a:ext cx="2434769" cy="392993"/>
              </a:xfrm>
              <a:prstGeom prst="rect">
                <a:avLst/>
              </a:prstGeom>
              <a:ln w="3175">
                <a:solidFill>
                  <a:schemeClr val="tx1"/>
                </a:solidFill>
              </a:ln>
            </p:spPr>
            <p:txBody>
              <a:bodyPr wrap="none">
                <a:spAutoFit/>
              </a:bodyPr>
              <a:lstStyle/>
              <a:p>
                <a:r>
                  <a:rPr lang="en-GB" spc="300" dirty="0"/>
                  <a:t>Slip speed (</a:t>
                </a:r>
                <a14:m>
                  <m:oMath xmlns:m="http://schemas.openxmlformats.org/officeDocument/2006/math">
                    <m:sSub>
                      <m:sSubPr>
                        <m:ctrlPr>
                          <a:rPr lang="en-GB" sz="2000" i="1" spc="300" smtClean="0">
                            <a:latin typeface="Cambria Math" panose="02040503050406030204" pitchFamily="18" charset="0"/>
                          </a:rPr>
                        </m:ctrlPr>
                      </m:sSubPr>
                      <m:e>
                        <m:r>
                          <a:rPr lang="en-GB" sz="2000" i="1" spc="300" smtClean="0">
                            <a:latin typeface="Cambria Math" panose="02040503050406030204" pitchFamily="18" charset="0"/>
                            <a:ea typeface="Cambria Math" panose="02040503050406030204" pitchFamily="18" charset="0"/>
                          </a:rPr>
                          <m:t>𝜔</m:t>
                        </m:r>
                      </m:e>
                      <m:sub>
                        <m:r>
                          <a:rPr lang="es-ES" sz="2000" b="0" i="1" spc="300" smtClean="0">
                            <a:latin typeface="Cambria Math" panose="02040503050406030204" pitchFamily="18" charset="0"/>
                          </a:rPr>
                          <m:t>𝑠𝑙</m:t>
                        </m:r>
                      </m:sub>
                    </m:sSub>
                  </m:oMath>
                </a14:m>
                <a:r>
                  <a:rPr lang="en-GB" spc="300" dirty="0"/>
                  <a:t>)</a:t>
                </a:r>
              </a:p>
            </p:txBody>
          </p:sp>
        </mc:Choice>
        <mc:Fallback xmlns="">
          <p:sp>
            <p:nvSpPr>
              <p:cNvPr id="20" name="Rectángulo 19">
                <a:extLst>
                  <a:ext uri="{FF2B5EF4-FFF2-40B4-BE49-F238E27FC236}">
                    <a16:creationId xmlns:a16="http://schemas.microsoft.com/office/drawing/2014/main" id="{D742862B-4B87-4729-8D3B-9517DA2937E9}"/>
                  </a:ext>
                </a:extLst>
              </p:cNvPr>
              <p:cNvSpPr>
                <a:spLocks noRot="1" noChangeAspect="1" noMove="1" noResize="1" noEditPoints="1" noAdjustHandles="1" noChangeArrowheads="1" noChangeShapeType="1" noTextEdit="1"/>
              </p:cNvSpPr>
              <p:nvPr/>
            </p:nvSpPr>
            <p:spPr>
              <a:xfrm>
                <a:off x="949546" y="3875299"/>
                <a:ext cx="2434769" cy="392993"/>
              </a:xfrm>
              <a:prstGeom prst="rect">
                <a:avLst/>
              </a:prstGeom>
              <a:blipFill>
                <a:blip r:embed="rId6"/>
                <a:stretch>
                  <a:fillRect l="-2250" t="-3077" r="-1000" b="-23077"/>
                </a:stretch>
              </a:blipFill>
              <a:ln w="3175">
                <a:solidFill>
                  <a:schemeClr val="tx1"/>
                </a:solidFill>
              </a:ln>
            </p:spPr>
            <p:txBody>
              <a:bodyPr/>
              <a:lstStyle/>
              <a:p>
                <a:r>
                  <a:rPr lang="en-US">
                    <a:noFill/>
                  </a:rPr>
                  <a:t> </a:t>
                </a:r>
              </a:p>
            </p:txBody>
          </p:sp>
        </mc:Fallback>
      </mc:AlternateContent>
      <p:cxnSp>
        <p:nvCxnSpPr>
          <p:cNvPr id="22" name="Conector recto de flecha 21">
            <a:extLst>
              <a:ext uri="{FF2B5EF4-FFF2-40B4-BE49-F238E27FC236}">
                <a16:creationId xmlns:a16="http://schemas.microsoft.com/office/drawing/2014/main" id="{59C5C2C1-DCDE-4300-B774-101FE7BBCFD4}"/>
              </a:ext>
            </a:extLst>
          </p:cNvPr>
          <p:cNvCxnSpPr>
            <a:cxnSpLocks/>
          </p:cNvCxnSpPr>
          <p:nvPr/>
        </p:nvCxnSpPr>
        <p:spPr>
          <a:xfrm flipH="1">
            <a:off x="3389364" y="3674326"/>
            <a:ext cx="356814" cy="18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8D39B36F-A635-4303-853C-4DDE7583F257}"/>
                  </a:ext>
                </a:extLst>
              </p:cNvPr>
              <p:cNvSpPr txBox="1"/>
              <p:nvPr/>
            </p:nvSpPr>
            <p:spPr>
              <a:xfrm>
                <a:off x="627520" y="5042776"/>
                <a:ext cx="1645707" cy="6339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rPr>
                            <m:t>𝑠𝑙</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𝐿</m:t>
                              </m:r>
                            </m:e>
                            <m:sub>
                              <m:r>
                                <a:rPr lang="es-ES" sz="2000" b="0" i="1" smtClean="0">
                                  <a:latin typeface="Cambria Math" panose="02040503050406030204" pitchFamily="18" charset="0"/>
                                </a:rPr>
                                <m:t>𝑚</m:t>
                              </m:r>
                            </m:sub>
                          </m:sSub>
                        </m:num>
                        <m:den>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𝜏</m:t>
                              </m:r>
                            </m:e>
                            <m:sub>
                              <m:r>
                                <a:rPr lang="es-ES" sz="2000" b="0" i="1" smtClean="0">
                                  <a:latin typeface="Cambria Math" panose="02040503050406030204" pitchFamily="18" charset="0"/>
                                </a:rPr>
                                <m:t>𝑟</m:t>
                              </m:r>
                            </m:sub>
                          </m:sSub>
                        </m:den>
                      </m:f>
                      <m:r>
                        <a:rPr lang="es-ES" sz="2000" b="0" i="1" smtClean="0">
                          <a:latin typeface="Cambria Math" panose="02040503050406030204" pitchFamily="18" charset="0"/>
                          <a:ea typeface="Cambria Math" panose="02040503050406030204" pitchFamily="18" charset="0"/>
                        </a:rPr>
                        <m:t>∙</m:t>
                      </m:r>
                      <m:f>
                        <m:fPr>
                          <m:ctrlPr>
                            <a:rPr lang="es-ES" sz="2000" b="0" i="1" smtClean="0">
                              <a:latin typeface="Cambria Math" panose="02040503050406030204" pitchFamily="18" charset="0"/>
                              <a:ea typeface="Cambria Math" panose="02040503050406030204" pitchFamily="18" charset="0"/>
                            </a:rPr>
                          </m:ctrlPr>
                        </m:fPr>
                        <m:num>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𝑖</m:t>
                              </m:r>
                            </m:e>
                            <m:sub>
                              <m:r>
                                <a:rPr lang="es-ES" sz="2000" b="0" i="1" smtClean="0">
                                  <a:latin typeface="Cambria Math" panose="02040503050406030204" pitchFamily="18" charset="0"/>
                                  <a:ea typeface="Cambria Math" panose="02040503050406030204" pitchFamily="18" charset="0"/>
                                </a:rPr>
                                <m:t>𝑞𝑠</m:t>
                              </m:r>
                            </m:sub>
                          </m:sSub>
                        </m:num>
                        <m:den>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𝜆</m:t>
                              </m:r>
                            </m:e>
                            <m:sub>
                              <m:r>
                                <a:rPr lang="es-ES" sz="2000" b="0" i="1" smtClean="0">
                                  <a:latin typeface="Cambria Math" panose="02040503050406030204" pitchFamily="18" charset="0"/>
                                  <a:ea typeface="Cambria Math" panose="02040503050406030204" pitchFamily="18" charset="0"/>
                                </a:rPr>
                                <m:t>𝑑𝑟</m:t>
                              </m:r>
                            </m:sub>
                          </m:sSub>
                        </m:den>
                      </m:f>
                    </m:oMath>
                  </m:oMathPara>
                </a14:m>
                <a:endParaRPr lang="en-US" dirty="0"/>
              </a:p>
            </p:txBody>
          </p:sp>
        </mc:Choice>
        <mc:Fallback xmlns="">
          <p:sp>
            <p:nvSpPr>
              <p:cNvPr id="24" name="CuadroTexto 23">
                <a:extLst>
                  <a:ext uri="{FF2B5EF4-FFF2-40B4-BE49-F238E27FC236}">
                    <a16:creationId xmlns:a16="http://schemas.microsoft.com/office/drawing/2014/main" id="{8D39B36F-A635-4303-853C-4DDE7583F257}"/>
                  </a:ext>
                </a:extLst>
              </p:cNvPr>
              <p:cNvSpPr txBox="1">
                <a:spLocks noRot="1" noChangeAspect="1" noMove="1" noResize="1" noEditPoints="1" noAdjustHandles="1" noChangeArrowheads="1" noChangeShapeType="1" noTextEdit="1"/>
              </p:cNvSpPr>
              <p:nvPr/>
            </p:nvSpPr>
            <p:spPr>
              <a:xfrm>
                <a:off x="627520" y="5042776"/>
                <a:ext cx="1645707" cy="6339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85BE4E32-A496-47DD-A2EC-0AC6D463EA43}"/>
                  </a:ext>
                </a:extLst>
              </p:cNvPr>
              <p:cNvSpPr txBox="1"/>
              <p:nvPr/>
            </p:nvSpPr>
            <p:spPr>
              <a:xfrm>
                <a:off x="3558735" y="5042776"/>
                <a:ext cx="1640000" cy="697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𝜔</m:t>
                          </m:r>
                        </m:e>
                        <m:sub>
                          <m:r>
                            <a:rPr lang="es-ES" sz="2200" b="0" i="1" smtClean="0">
                              <a:latin typeface="Cambria Math" panose="02040503050406030204" pitchFamily="18" charset="0"/>
                            </a:rPr>
                            <m:t>𝑠𝑙</m:t>
                          </m:r>
                        </m:sub>
                      </m:sSub>
                      <m:r>
                        <a:rPr lang="es-ES" sz="2200" b="0" i="1" smtClean="0">
                          <a:latin typeface="Cambria Math" panose="02040503050406030204" pitchFamily="18" charset="0"/>
                        </a:rPr>
                        <m:t>=</m:t>
                      </m:r>
                      <m:f>
                        <m:fPr>
                          <m:ctrlPr>
                            <a:rPr lang="es-ES" sz="2200" b="0" i="1" smtClean="0">
                              <a:latin typeface="Cambria Math" panose="02040503050406030204" pitchFamily="18" charset="0"/>
                            </a:rPr>
                          </m:ctrlPr>
                        </m:fPr>
                        <m:num>
                          <m:r>
                            <a:rPr lang="es-ES" sz="2200" b="0" i="1" smtClean="0">
                              <a:latin typeface="Cambria Math" panose="02040503050406030204" pitchFamily="18" charset="0"/>
                            </a:rPr>
                            <m:t>1</m:t>
                          </m:r>
                        </m:num>
                        <m:den>
                          <m:sSub>
                            <m:sSubPr>
                              <m:ctrlPr>
                                <a:rPr lang="es-ES" sz="2200" b="0" i="1" smtClean="0">
                                  <a:latin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𝜏</m:t>
                              </m:r>
                            </m:e>
                            <m:sub>
                              <m:r>
                                <a:rPr lang="es-ES" sz="2200" b="0" i="1" smtClean="0">
                                  <a:latin typeface="Cambria Math" panose="02040503050406030204" pitchFamily="18" charset="0"/>
                                </a:rPr>
                                <m:t>𝑟</m:t>
                              </m:r>
                            </m:sub>
                          </m:sSub>
                        </m:den>
                      </m:f>
                      <m:r>
                        <a:rPr lang="es-ES" sz="2200" b="0" i="1" smtClean="0">
                          <a:latin typeface="Cambria Math" panose="02040503050406030204" pitchFamily="18" charset="0"/>
                          <a:ea typeface="Cambria Math" panose="02040503050406030204" pitchFamily="18" charset="0"/>
                        </a:rPr>
                        <m:t>∙</m:t>
                      </m:r>
                      <m:f>
                        <m:fPr>
                          <m:ctrlPr>
                            <a:rPr lang="es-ES" sz="2200" b="0" i="1" smtClean="0">
                              <a:latin typeface="Cambria Math" panose="02040503050406030204" pitchFamily="18" charset="0"/>
                              <a:ea typeface="Cambria Math" panose="02040503050406030204" pitchFamily="18" charset="0"/>
                            </a:rPr>
                          </m:ctrlPr>
                        </m:fPr>
                        <m:num>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𝑞𝑠</m:t>
                              </m:r>
                            </m:sub>
                          </m:sSub>
                        </m:num>
                        <m:den>
                          <m:sSub>
                            <m:sSubPr>
                              <m:ctrlPr>
                                <a:rPr lang="es-ES" sz="2200" b="0" i="1" smtClean="0">
                                  <a:latin typeface="Cambria Math" panose="02040503050406030204" pitchFamily="18" charset="0"/>
                                  <a:ea typeface="Cambria Math" panose="02040503050406030204" pitchFamily="18" charset="0"/>
                                </a:rPr>
                              </m:ctrlPr>
                            </m:sSubPr>
                            <m:e>
                              <m:r>
                                <a:rPr lang="es-ES" sz="2200" b="0" i="1" smtClean="0">
                                  <a:latin typeface="Cambria Math" panose="02040503050406030204" pitchFamily="18" charset="0"/>
                                  <a:ea typeface="Cambria Math" panose="02040503050406030204" pitchFamily="18" charset="0"/>
                                </a:rPr>
                                <m:t>𝑖</m:t>
                              </m:r>
                            </m:e>
                            <m:sub>
                              <m:r>
                                <a:rPr lang="es-ES" sz="2200" b="0" i="1" smtClean="0">
                                  <a:latin typeface="Cambria Math" panose="02040503050406030204" pitchFamily="18" charset="0"/>
                                  <a:ea typeface="Cambria Math" panose="02040503050406030204" pitchFamily="18" charset="0"/>
                                </a:rPr>
                                <m:t>𝑑𝑠</m:t>
                              </m:r>
                            </m:sub>
                          </m:sSub>
                        </m:den>
                      </m:f>
                    </m:oMath>
                  </m:oMathPara>
                </a14:m>
                <a:endParaRPr lang="en-US" sz="2200" dirty="0"/>
              </a:p>
            </p:txBody>
          </p:sp>
        </mc:Choice>
        <mc:Fallback xmlns="">
          <p:sp>
            <p:nvSpPr>
              <p:cNvPr id="25" name="CuadroTexto 24">
                <a:extLst>
                  <a:ext uri="{FF2B5EF4-FFF2-40B4-BE49-F238E27FC236}">
                    <a16:creationId xmlns:a16="http://schemas.microsoft.com/office/drawing/2014/main" id="{85BE4E32-A496-47DD-A2EC-0AC6D463EA43}"/>
                  </a:ext>
                </a:extLst>
              </p:cNvPr>
              <p:cNvSpPr txBox="1">
                <a:spLocks noRot="1" noChangeAspect="1" noMove="1" noResize="1" noEditPoints="1" noAdjustHandles="1" noChangeArrowheads="1" noChangeShapeType="1" noTextEdit="1"/>
              </p:cNvSpPr>
              <p:nvPr/>
            </p:nvSpPr>
            <p:spPr>
              <a:xfrm>
                <a:off x="3558735" y="5042776"/>
                <a:ext cx="1640000" cy="697435"/>
              </a:xfrm>
              <a:prstGeom prst="rect">
                <a:avLst/>
              </a:prstGeom>
              <a:blipFill>
                <a:blip r:embed="rId8"/>
                <a:stretch>
                  <a:fillRect/>
                </a:stretch>
              </a:blipFill>
            </p:spPr>
            <p:txBody>
              <a:bodyPr/>
              <a:lstStyle/>
              <a:p>
                <a:r>
                  <a:rPr lang="en-US">
                    <a:noFill/>
                  </a:rPr>
                  <a:t> </a:t>
                </a:r>
              </a:p>
            </p:txBody>
          </p:sp>
        </mc:Fallback>
      </mc:AlternateContent>
      <p:cxnSp>
        <p:nvCxnSpPr>
          <p:cNvPr id="27" name="Conector recto de flecha 26">
            <a:extLst>
              <a:ext uri="{FF2B5EF4-FFF2-40B4-BE49-F238E27FC236}">
                <a16:creationId xmlns:a16="http://schemas.microsoft.com/office/drawing/2014/main" id="{7D38CF73-1D4A-4F68-B350-72FF697674FE}"/>
              </a:ext>
            </a:extLst>
          </p:cNvPr>
          <p:cNvCxnSpPr>
            <a:cxnSpLocks/>
          </p:cNvCxnSpPr>
          <p:nvPr/>
        </p:nvCxnSpPr>
        <p:spPr>
          <a:xfrm>
            <a:off x="2515541" y="5352588"/>
            <a:ext cx="687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86ABECA-9DD6-46BA-BB2B-68E59002A5D0}"/>
                  </a:ext>
                </a:extLst>
              </p:cNvPr>
              <p:cNvSpPr txBox="1"/>
              <p:nvPr/>
            </p:nvSpPr>
            <p:spPr>
              <a:xfrm>
                <a:off x="2191154" y="5954718"/>
                <a:ext cx="1633524" cy="307777"/>
              </a:xfrm>
              <a:prstGeom prst="rect">
                <a:avLst/>
              </a:prstGeom>
              <a:noFill/>
              <a:ln w="6350">
                <a:solidFill>
                  <a:schemeClr val="tx1"/>
                </a:solidFill>
              </a:ln>
            </p:spPr>
            <p:txBody>
              <a:bodyPr wrap="none" lIns="0" tIns="0" rIns="0" bIns="0" rtlCol="0">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𝑑𝑟</m:t>
                        </m:r>
                      </m:sub>
                    </m:sSub>
                    <m:r>
                      <a:rPr lang="es-ES" sz="2000" b="0" i="0" smtClean="0">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rPr>
                        </m:ctrlPr>
                      </m:sSubPr>
                      <m:e>
                        <m:r>
                          <a:rPr lang="es-ES" sz="2000" b="0" i="1" smtClean="0">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oMath>
                </a14:m>
                <a:r>
                  <a:rPr lang="es-ES" sz="2000" dirty="0">
                    <a:ea typeface="Cambria Math" panose="02040503050406030204" pitchFamily="18" charset="0"/>
                  </a:rPr>
                  <a: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sub>
                    </m:sSub>
                  </m:oMath>
                </a14:m>
                <a:endParaRPr lang="en-US" dirty="0"/>
              </a:p>
            </p:txBody>
          </p:sp>
        </mc:Choice>
        <mc:Fallback xmlns="">
          <p:sp>
            <p:nvSpPr>
              <p:cNvPr id="28" name="CuadroTexto 27">
                <a:extLst>
                  <a:ext uri="{FF2B5EF4-FFF2-40B4-BE49-F238E27FC236}">
                    <a16:creationId xmlns:a16="http://schemas.microsoft.com/office/drawing/2014/main" id="{C86ABECA-9DD6-46BA-BB2B-68E59002A5D0}"/>
                  </a:ext>
                </a:extLst>
              </p:cNvPr>
              <p:cNvSpPr txBox="1">
                <a:spLocks noRot="1" noChangeAspect="1" noMove="1" noResize="1" noEditPoints="1" noAdjustHandles="1" noChangeArrowheads="1" noChangeShapeType="1" noTextEdit="1"/>
              </p:cNvSpPr>
              <p:nvPr/>
            </p:nvSpPr>
            <p:spPr>
              <a:xfrm>
                <a:off x="2191154" y="5954718"/>
                <a:ext cx="1633524" cy="307777"/>
              </a:xfrm>
              <a:prstGeom prst="rect">
                <a:avLst/>
              </a:prstGeom>
              <a:blipFill>
                <a:blip r:embed="rId9"/>
                <a:stretch>
                  <a:fillRect l="-5576" r="-1859" b="-19608"/>
                </a:stretch>
              </a:blipFill>
              <a:ln w="6350">
                <a:solidFill>
                  <a:schemeClr val="tx1"/>
                </a:solidFill>
              </a:ln>
            </p:spPr>
            <p:txBody>
              <a:bodyPr/>
              <a:lstStyle/>
              <a:p>
                <a:r>
                  <a:rPr lang="en-US">
                    <a:noFill/>
                  </a:rPr>
                  <a:t> </a:t>
                </a:r>
              </a:p>
            </p:txBody>
          </p:sp>
        </mc:Fallback>
      </mc:AlternateContent>
      <p:cxnSp>
        <p:nvCxnSpPr>
          <p:cNvPr id="30" name="Conector recto 29">
            <a:extLst>
              <a:ext uri="{FF2B5EF4-FFF2-40B4-BE49-F238E27FC236}">
                <a16:creationId xmlns:a16="http://schemas.microsoft.com/office/drawing/2014/main" id="{91A4E82A-35CC-4D57-B338-9C7537609BA5}"/>
              </a:ext>
            </a:extLst>
          </p:cNvPr>
          <p:cNvCxnSpPr>
            <a:cxnSpLocks/>
          </p:cNvCxnSpPr>
          <p:nvPr/>
        </p:nvCxnSpPr>
        <p:spPr>
          <a:xfrm>
            <a:off x="2737117" y="5352589"/>
            <a:ext cx="1" cy="58239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3AA6B615-57F1-4FA9-9528-99CF4D311667}"/>
              </a:ext>
            </a:extLst>
          </p:cNvPr>
          <p:cNvSpPr/>
          <p:nvPr/>
        </p:nvSpPr>
        <p:spPr>
          <a:xfrm>
            <a:off x="3516016" y="4962172"/>
            <a:ext cx="1897090" cy="9051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a:extLst>
              <a:ext uri="{FF2B5EF4-FFF2-40B4-BE49-F238E27FC236}">
                <a16:creationId xmlns:a16="http://schemas.microsoft.com/office/drawing/2014/main" id="{D256C6FD-1744-47A5-926E-2205EB692072}"/>
              </a:ext>
            </a:extLst>
          </p:cNvPr>
          <p:cNvPicPr>
            <a:picLocks noChangeAspect="1"/>
          </p:cNvPicPr>
          <p:nvPr/>
        </p:nvPicPr>
        <p:blipFill>
          <a:blip r:embed="rId10"/>
          <a:stretch>
            <a:fillRect/>
          </a:stretch>
        </p:blipFill>
        <p:spPr>
          <a:xfrm>
            <a:off x="5491037" y="1966566"/>
            <a:ext cx="6658173" cy="3618077"/>
          </a:xfrm>
          <a:prstGeom prst="rect">
            <a:avLst/>
          </a:prstGeom>
        </p:spPr>
      </p:pic>
      <p:sp>
        <p:nvSpPr>
          <p:cNvPr id="29" name="Elipse 28">
            <a:extLst>
              <a:ext uri="{FF2B5EF4-FFF2-40B4-BE49-F238E27FC236}">
                <a16:creationId xmlns:a16="http://schemas.microsoft.com/office/drawing/2014/main" id="{76278B06-32F6-462F-991D-563D5D80F6FD}"/>
              </a:ext>
            </a:extLst>
          </p:cNvPr>
          <p:cNvSpPr/>
          <p:nvPr/>
        </p:nvSpPr>
        <p:spPr>
          <a:xfrm>
            <a:off x="7741930" y="4268292"/>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72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tIns="0" rtlCol="0" anchor="ctr" anchorCtr="0"/>
          <a:lstStyle/>
          <a:p>
            <a:pPr rtl="0"/>
            <a:r>
              <a:rPr lang="en-GB" dirty="0"/>
              <a:t>Introduction</a:t>
            </a:r>
            <a:endParaRPr lang="da-DK" dirty="0">
              <a:solidFill>
                <a:srgbClr val="FF0000"/>
              </a:solidFill>
            </a:endParaRPr>
          </a:p>
        </p:txBody>
      </p:sp>
      <p:pic>
        <p:nvPicPr>
          <p:cNvPr id="6" name="Picture Placeholder 5">
            <a:extLst>
              <a:ext uri="{FF2B5EF4-FFF2-40B4-BE49-F238E27FC236}">
                <a16:creationId xmlns:a16="http://schemas.microsoft.com/office/drawing/2014/main" id="{59E3832E-E8F5-4D75-8046-CE80660D26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49" b="12549"/>
          <a:stretch>
            <a:fillRect/>
          </a:stretch>
        </p:blipFill>
        <p:spPr>
          <a:xfrm>
            <a:off x="16139" y="0"/>
            <a:ext cx="12192000" cy="6858000"/>
          </a:xfrm>
        </p:spPr>
      </p:pic>
      <p:sp>
        <p:nvSpPr>
          <p:cNvPr id="7" name="TextBox 6">
            <a:extLst>
              <a:ext uri="{FF2B5EF4-FFF2-40B4-BE49-F238E27FC236}">
                <a16:creationId xmlns:a16="http://schemas.microsoft.com/office/drawing/2014/main" id="{DDED5A48-3F79-41A6-A725-AD8D26AEA54A}"/>
              </a:ext>
            </a:extLst>
          </p:cNvPr>
          <p:cNvSpPr txBox="1"/>
          <p:nvPr/>
        </p:nvSpPr>
        <p:spPr>
          <a:xfrm>
            <a:off x="4486656" y="368750"/>
            <a:ext cx="6217920" cy="646331"/>
          </a:xfrm>
          <a:prstGeom prst="rect">
            <a:avLst/>
          </a:prstGeom>
          <a:noFill/>
        </p:spPr>
        <p:txBody>
          <a:bodyPr wrap="square" rtlCol="0">
            <a:spAutoFit/>
          </a:bodyPr>
          <a:lstStyle/>
          <a:p>
            <a:r>
              <a:rPr lang="en-US" sz="3600" dirty="0">
                <a:solidFill>
                  <a:schemeClr val="bg1"/>
                </a:solidFill>
              </a:rPr>
              <a:t>Group PED 841</a:t>
            </a:r>
          </a:p>
        </p:txBody>
      </p:sp>
      <p:sp>
        <p:nvSpPr>
          <p:cNvPr id="9" name="TextBox 8">
            <a:extLst>
              <a:ext uri="{FF2B5EF4-FFF2-40B4-BE49-F238E27FC236}">
                <a16:creationId xmlns:a16="http://schemas.microsoft.com/office/drawing/2014/main" id="{926AFD50-BD07-427F-A2A5-FE26D98644D1}"/>
              </a:ext>
            </a:extLst>
          </p:cNvPr>
          <p:cNvSpPr txBox="1"/>
          <p:nvPr/>
        </p:nvSpPr>
        <p:spPr>
          <a:xfrm>
            <a:off x="0" y="5708634"/>
            <a:ext cx="2755392" cy="492443"/>
          </a:xfrm>
          <a:prstGeom prst="rect">
            <a:avLst/>
          </a:prstGeom>
          <a:noFill/>
        </p:spPr>
        <p:txBody>
          <a:bodyPr wrap="square" rtlCol="0">
            <a:spAutoFit/>
          </a:bodyPr>
          <a:lstStyle/>
          <a:p>
            <a:r>
              <a:rPr lang="en-US" sz="2600" dirty="0">
                <a:solidFill>
                  <a:schemeClr val="bg1"/>
                </a:solidFill>
              </a:rPr>
              <a:t>Faheem Ahmad</a:t>
            </a:r>
          </a:p>
        </p:txBody>
      </p:sp>
      <p:sp>
        <p:nvSpPr>
          <p:cNvPr id="10" name="TextBox 9">
            <a:extLst>
              <a:ext uri="{FF2B5EF4-FFF2-40B4-BE49-F238E27FC236}">
                <a16:creationId xmlns:a16="http://schemas.microsoft.com/office/drawing/2014/main" id="{5AA13B95-1DA8-4B39-80EA-B4AABAE0A58B}"/>
              </a:ext>
            </a:extLst>
          </p:cNvPr>
          <p:cNvSpPr txBox="1"/>
          <p:nvPr/>
        </p:nvSpPr>
        <p:spPr>
          <a:xfrm>
            <a:off x="1393835" y="4634900"/>
            <a:ext cx="2898521" cy="892552"/>
          </a:xfrm>
          <a:prstGeom prst="rect">
            <a:avLst/>
          </a:prstGeom>
          <a:noFill/>
        </p:spPr>
        <p:txBody>
          <a:bodyPr wrap="square" rtlCol="0">
            <a:spAutoFit/>
          </a:bodyPr>
          <a:lstStyle/>
          <a:p>
            <a:pPr algn="ctr"/>
            <a:r>
              <a:rPr lang="en-US" sz="2600" dirty="0">
                <a:solidFill>
                  <a:schemeClr val="bg1"/>
                </a:solidFill>
              </a:rPr>
              <a:t>Nicolas Murguizur Bustos</a:t>
            </a:r>
          </a:p>
        </p:txBody>
      </p:sp>
      <p:sp>
        <p:nvSpPr>
          <p:cNvPr id="11" name="TextBox 10">
            <a:extLst>
              <a:ext uri="{FF2B5EF4-FFF2-40B4-BE49-F238E27FC236}">
                <a16:creationId xmlns:a16="http://schemas.microsoft.com/office/drawing/2014/main" id="{01FF69BE-B717-4E50-9770-A9836E64800E}"/>
              </a:ext>
            </a:extLst>
          </p:cNvPr>
          <p:cNvSpPr txBox="1"/>
          <p:nvPr/>
        </p:nvSpPr>
        <p:spPr>
          <a:xfrm>
            <a:off x="3417707" y="3985659"/>
            <a:ext cx="2694432" cy="492443"/>
          </a:xfrm>
          <a:prstGeom prst="rect">
            <a:avLst/>
          </a:prstGeom>
          <a:noFill/>
        </p:spPr>
        <p:txBody>
          <a:bodyPr wrap="square" rtlCol="0">
            <a:spAutoFit/>
          </a:bodyPr>
          <a:lstStyle/>
          <a:p>
            <a:r>
              <a:rPr lang="en-US" sz="2600" dirty="0">
                <a:solidFill>
                  <a:schemeClr val="bg1"/>
                </a:solidFill>
              </a:rPr>
              <a:t>Aitor Teran</a:t>
            </a:r>
          </a:p>
        </p:txBody>
      </p:sp>
      <p:sp>
        <p:nvSpPr>
          <p:cNvPr id="12" name="TextBox 11">
            <a:extLst>
              <a:ext uri="{FF2B5EF4-FFF2-40B4-BE49-F238E27FC236}">
                <a16:creationId xmlns:a16="http://schemas.microsoft.com/office/drawing/2014/main" id="{91362435-B500-4F93-BD04-798BF3835E3A}"/>
              </a:ext>
            </a:extLst>
          </p:cNvPr>
          <p:cNvSpPr txBox="1"/>
          <p:nvPr/>
        </p:nvSpPr>
        <p:spPr>
          <a:xfrm>
            <a:off x="6884357" y="3739437"/>
            <a:ext cx="2462784" cy="492443"/>
          </a:xfrm>
          <a:prstGeom prst="rect">
            <a:avLst/>
          </a:prstGeom>
          <a:noFill/>
        </p:spPr>
        <p:txBody>
          <a:bodyPr wrap="square" rtlCol="0">
            <a:spAutoFit/>
          </a:bodyPr>
          <a:lstStyle/>
          <a:p>
            <a:r>
              <a:rPr lang="en-US" sz="2600" dirty="0">
                <a:solidFill>
                  <a:schemeClr val="bg1"/>
                </a:solidFill>
              </a:rPr>
              <a:t>Mihai Rusu</a:t>
            </a:r>
          </a:p>
        </p:txBody>
      </p:sp>
      <p:sp>
        <p:nvSpPr>
          <p:cNvPr id="13" name="TextBox 12">
            <a:extLst>
              <a:ext uri="{FF2B5EF4-FFF2-40B4-BE49-F238E27FC236}">
                <a16:creationId xmlns:a16="http://schemas.microsoft.com/office/drawing/2014/main" id="{93DBD9A5-C27A-4D80-98EA-AE4666B1ABA5}"/>
              </a:ext>
            </a:extLst>
          </p:cNvPr>
          <p:cNvSpPr txBox="1"/>
          <p:nvPr/>
        </p:nvSpPr>
        <p:spPr>
          <a:xfrm>
            <a:off x="8379079" y="4445164"/>
            <a:ext cx="2898521" cy="492443"/>
          </a:xfrm>
          <a:prstGeom prst="rect">
            <a:avLst/>
          </a:prstGeom>
          <a:noFill/>
        </p:spPr>
        <p:txBody>
          <a:bodyPr wrap="square" rtlCol="0">
            <a:spAutoFit/>
          </a:bodyPr>
          <a:lstStyle/>
          <a:p>
            <a:r>
              <a:rPr lang="en-US" sz="2600" dirty="0">
                <a:solidFill>
                  <a:schemeClr val="bg1"/>
                </a:solidFill>
              </a:rPr>
              <a:t>Nicolai Fransen</a:t>
            </a:r>
          </a:p>
        </p:txBody>
      </p:sp>
      <p:sp>
        <p:nvSpPr>
          <p:cNvPr id="14" name="TextBox 13">
            <a:extLst>
              <a:ext uri="{FF2B5EF4-FFF2-40B4-BE49-F238E27FC236}">
                <a16:creationId xmlns:a16="http://schemas.microsoft.com/office/drawing/2014/main" id="{82394DA4-D1D4-48C5-ACD4-20563ED0A3E9}"/>
              </a:ext>
            </a:extLst>
          </p:cNvPr>
          <p:cNvSpPr txBox="1"/>
          <p:nvPr/>
        </p:nvSpPr>
        <p:spPr>
          <a:xfrm>
            <a:off x="9782704" y="5527452"/>
            <a:ext cx="2755392" cy="492443"/>
          </a:xfrm>
          <a:prstGeom prst="rect">
            <a:avLst/>
          </a:prstGeom>
          <a:noFill/>
        </p:spPr>
        <p:txBody>
          <a:bodyPr wrap="square" rtlCol="0">
            <a:spAutoFit/>
          </a:bodyPr>
          <a:lstStyle/>
          <a:p>
            <a:r>
              <a:rPr lang="en-US" sz="2600" dirty="0">
                <a:solidFill>
                  <a:schemeClr val="bg1"/>
                </a:solidFill>
              </a:rPr>
              <a:t>Estefania Ruiz</a:t>
            </a:r>
          </a:p>
        </p:txBody>
      </p:sp>
    </p:spTree>
    <p:extLst>
      <p:ext uri="{BB962C8B-B14F-4D97-AF65-F5344CB8AC3E}">
        <p14:creationId xmlns:p14="http://schemas.microsoft.com/office/powerpoint/2010/main" val="47664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20</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A32949-8B12-408B-85FE-843165CFB178}"/>
                  </a:ext>
                </a:extLst>
              </p:cNvPr>
              <p:cNvSpPr/>
              <p:nvPr/>
            </p:nvSpPr>
            <p:spPr>
              <a:xfrm>
                <a:off x="648275" y="1214595"/>
                <a:ext cx="7004381" cy="646331"/>
              </a:xfrm>
              <a:prstGeom prst="rect">
                <a:avLst/>
              </a:prstGeom>
            </p:spPr>
            <p:txBody>
              <a:bodyPr wrap="square">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sz="2000" b="1" spc="300" dirty="0"/>
                  <a:t> Determination of rotor flux position </a:t>
                </a:r>
                <a14:m>
                  <m:oMath xmlns:m="http://schemas.openxmlformats.org/officeDocument/2006/math">
                    <m:sSub>
                      <m:sSubPr>
                        <m:ctrlPr>
                          <a:rPr lang="en-US" sz="2000" b="1" i="1">
                            <a:latin typeface="Cambria Math" panose="02040503050406030204" pitchFamily="18" charset="0"/>
                          </a:rPr>
                        </m:ctrlPr>
                      </m:sSubPr>
                      <m:e>
                        <m:r>
                          <a:rPr lang="es-ES" sz="2000" b="1" i="1">
                            <a:latin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e>
                      <m:sub>
                        <m:r>
                          <a:rPr lang="es-ES" sz="2000" b="1" i="1">
                            <a:latin typeface="Cambria Math" panose="02040503050406030204" pitchFamily="18" charset="0"/>
                            <a:ea typeface="Cambria Math" panose="02040503050406030204" pitchFamily="18" charset="0"/>
                          </a:rPr>
                          <m:t>𝒆</m:t>
                        </m:r>
                      </m:sub>
                    </m:sSub>
                    <m:r>
                      <a:rPr lang="es-ES" sz="2000" b="1" i="1">
                        <a:latin typeface="Cambria Math" panose="02040503050406030204" pitchFamily="18" charset="0"/>
                        <a:ea typeface="Cambria Math" panose="02040503050406030204" pitchFamily="18" charset="0"/>
                      </a:rPr>
                      <m:t>)</m:t>
                    </m:r>
                  </m:oMath>
                </a14:m>
                <a:endParaRPr lang="en-GB" sz="2000" b="1" spc="300" dirty="0"/>
              </a:p>
            </p:txBody>
          </p:sp>
        </mc:Choice>
        <mc:Fallback xmlns="">
          <p:sp>
            <p:nvSpPr>
              <p:cNvPr id="6" name="Rectángulo 5">
                <a:extLst>
                  <a:ext uri="{FF2B5EF4-FFF2-40B4-BE49-F238E27FC236}">
                    <a16:creationId xmlns:a16="http://schemas.microsoft.com/office/drawing/2014/main" id="{A5A32949-8B12-408B-85FE-843165CFB178}"/>
                  </a:ext>
                </a:extLst>
              </p:cNvPr>
              <p:cNvSpPr>
                <a:spLocks noRot="1" noChangeAspect="1" noMove="1" noResize="1" noEditPoints="1" noAdjustHandles="1" noChangeArrowheads="1" noChangeShapeType="1" noTextEdit="1"/>
              </p:cNvSpPr>
              <p:nvPr/>
            </p:nvSpPr>
            <p:spPr>
              <a:xfrm>
                <a:off x="648275" y="1214595"/>
                <a:ext cx="7004381" cy="646331"/>
              </a:xfrm>
              <a:prstGeom prst="rect">
                <a:avLst/>
              </a:prstGeom>
              <a:blipFill>
                <a:blip r:embed="rId3"/>
                <a:stretch>
                  <a:fillRect l="-783" b="-16981"/>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4"/>
          <a:stretch>
            <a:fillRect/>
          </a:stretch>
        </p:blipFill>
        <p:spPr>
          <a:xfrm>
            <a:off x="5517390" y="1979219"/>
            <a:ext cx="6658173" cy="3618077"/>
          </a:xfrm>
          <a:prstGeom prst="rect">
            <a:avLst/>
          </a:prstGeom>
        </p:spPr>
      </p:pic>
      <p:sp>
        <p:nvSpPr>
          <p:cNvPr id="21" name="Elipse 20">
            <a:extLst>
              <a:ext uri="{FF2B5EF4-FFF2-40B4-BE49-F238E27FC236}">
                <a16:creationId xmlns:a16="http://schemas.microsoft.com/office/drawing/2014/main" id="{F0BB9EA8-8215-4A48-9FBE-DE1C97956304}"/>
              </a:ext>
            </a:extLst>
          </p:cNvPr>
          <p:cNvSpPr/>
          <p:nvPr/>
        </p:nvSpPr>
        <p:spPr>
          <a:xfrm>
            <a:off x="7794701" y="4165575"/>
            <a:ext cx="1516566" cy="12327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grama de flujo: combinar 25">
            <a:extLst>
              <a:ext uri="{FF2B5EF4-FFF2-40B4-BE49-F238E27FC236}">
                <a16:creationId xmlns:a16="http://schemas.microsoft.com/office/drawing/2014/main" id="{DFB984EB-0DEB-4562-ADF2-CDD03C73D6FC}"/>
              </a:ext>
            </a:extLst>
          </p:cNvPr>
          <p:cNvSpPr/>
          <p:nvPr/>
        </p:nvSpPr>
        <p:spPr>
          <a:xfrm rot="16200000">
            <a:off x="1873918" y="2720048"/>
            <a:ext cx="902824" cy="902827"/>
          </a:xfrm>
          <a:prstGeom prst="flowChartMerg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grama de flujo: conector 28">
            <a:extLst>
              <a:ext uri="{FF2B5EF4-FFF2-40B4-BE49-F238E27FC236}">
                <a16:creationId xmlns:a16="http://schemas.microsoft.com/office/drawing/2014/main" id="{1B6F2072-7590-4F22-98ED-82C920F0CE36}"/>
              </a:ext>
            </a:extLst>
          </p:cNvPr>
          <p:cNvSpPr/>
          <p:nvPr/>
        </p:nvSpPr>
        <p:spPr>
          <a:xfrm>
            <a:off x="3328428" y="3018095"/>
            <a:ext cx="358815" cy="335667"/>
          </a:xfrm>
          <a:prstGeom prst="flowChartConnec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a:extLst>
              <a:ext uri="{FF2B5EF4-FFF2-40B4-BE49-F238E27FC236}">
                <a16:creationId xmlns:a16="http://schemas.microsoft.com/office/drawing/2014/main" id="{D09ACC7B-3215-46FE-9C2B-72F797DFE15D}"/>
              </a:ext>
            </a:extLst>
          </p:cNvPr>
          <p:cNvSpPr/>
          <p:nvPr/>
        </p:nvSpPr>
        <p:spPr>
          <a:xfrm>
            <a:off x="1058283" y="2942860"/>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5AE6A8C5-17E3-4D93-BFBE-C13D64F31763}"/>
              </a:ext>
            </a:extLst>
          </p:cNvPr>
          <p:cNvCxnSpPr/>
          <p:nvPr/>
        </p:nvCxnSpPr>
        <p:spPr>
          <a:xfrm>
            <a:off x="610213" y="3018095"/>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EC9C8B8-2504-4BE7-8EB9-1D530AABF836}"/>
              </a:ext>
            </a:extLst>
          </p:cNvPr>
          <p:cNvCxnSpPr/>
          <p:nvPr/>
        </p:nvCxnSpPr>
        <p:spPr>
          <a:xfrm>
            <a:off x="625646" y="3353762"/>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8A92592-5C73-4729-B0D2-D47C08A9F5E2}"/>
              </a:ext>
            </a:extLst>
          </p:cNvPr>
          <p:cNvCxnSpPr/>
          <p:nvPr/>
        </p:nvCxnSpPr>
        <p:spPr>
          <a:xfrm>
            <a:off x="1417098" y="3155060"/>
            <a:ext cx="44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0865470E-F57B-4DE8-982E-46B99DBD7B35}"/>
              </a:ext>
            </a:extLst>
          </p:cNvPr>
          <p:cNvCxnSpPr>
            <a:cxnSpLocks/>
            <a:endCxn id="29" idx="2"/>
          </p:cNvCxnSpPr>
          <p:nvPr/>
        </p:nvCxnSpPr>
        <p:spPr>
          <a:xfrm>
            <a:off x="2767995" y="3170495"/>
            <a:ext cx="560433" cy="15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angular 36">
            <a:extLst>
              <a:ext uri="{FF2B5EF4-FFF2-40B4-BE49-F238E27FC236}">
                <a16:creationId xmlns:a16="http://schemas.microsoft.com/office/drawing/2014/main" id="{2DC28430-FB79-40A3-B333-2EC71B752CB4}"/>
              </a:ext>
            </a:extLst>
          </p:cNvPr>
          <p:cNvCxnSpPr>
            <a:cxnSpLocks/>
            <a:endCxn id="29" idx="4"/>
          </p:cNvCxnSpPr>
          <p:nvPr/>
        </p:nvCxnSpPr>
        <p:spPr>
          <a:xfrm flipV="1">
            <a:off x="625646" y="3353762"/>
            <a:ext cx="2882190" cy="7234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ángulo 37">
                <a:extLst>
                  <a:ext uri="{FF2B5EF4-FFF2-40B4-BE49-F238E27FC236}">
                    <a16:creationId xmlns:a16="http://schemas.microsoft.com/office/drawing/2014/main" id="{38CE180B-E14B-4E30-8FC2-32ADD253AE8A}"/>
                  </a:ext>
                </a:extLst>
              </p:cNvPr>
              <p:cNvSpPr/>
              <p:nvPr/>
            </p:nvSpPr>
            <p:spPr>
              <a:xfrm>
                <a:off x="1883376" y="2841462"/>
                <a:ext cx="459228" cy="6580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rPr>
                                <m:t>𝑟</m:t>
                              </m:r>
                            </m:sub>
                          </m:sSub>
                        </m:den>
                      </m:f>
                    </m:oMath>
                  </m:oMathPara>
                </a14:m>
                <a:endParaRPr lang="en-US" dirty="0"/>
              </a:p>
            </p:txBody>
          </p:sp>
        </mc:Choice>
        <mc:Fallback xmlns="">
          <p:sp>
            <p:nvSpPr>
              <p:cNvPr id="38" name="Rectángulo 37">
                <a:extLst>
                  <a:ext uri="{FF2B5EF4-FFF2-40B4-BE49-F238E27FC236}">
                    <a16:creationId xmlns:a16="http://schemas.microsoft.com/office/drawing/2014/main" id="{38CE180B-E14B-4E30-8FC2-32ADD253AE8A}"/>
                  </a:ext>
                </a:extLst>
              </p:cNvPr>
              <p:cNvSpPr>
                <a:spLocks noRot="1" noChangeAspect="1" noMove="1" noResize="1" noEditPoints="1" noAdjustHandles="1" noChangeArrowheads="1" noChangeShapeType="1" noTextEdit="1"/>
              </p:cNvSpPr>
              <p:nvPr/>
            </p:nvSpPr>
            <p:spPr>
              <a:xfrm>
                <a:off x="1883376" y="2841462"/>
                <a:ext cx="459228" cy="658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ángulo 38">
                <a:extLst>
                  <a:ext uri="{FF2B5EF4-FFF2-40B4-BE49-F238E27FC236}">
                    <a16:creationId xmlns:a16="http://schemas.microsoft.com/office/drawing/2014/main" id="{49494570-2DE4-4174-896C-5134E59FFAC4}"/>
                  </a:ext>
                </a:extLst>
              </p:cNvPr>
              <p:cNvSpPr/>
              <p:nvPr/>
            </p:nvSpPr>
            <p:spPr>
              <a:xfrm>
                <a:off x="2749179" y="2758194"/>
                <a:ext cx="5718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𝑠𝑙</m:t>
                          </m:r>
                        </m:sub>
                      </m:sSub>
                    </m:oMath>
                  </m:oMathPara>
                </a14:m>
                <a:endParaRPr lang="en-US" dirty="0"/>
              </a:p>
            </p:txBody>
          </p:sp>
        </mc:Choice>
        <mc:Fallback xmlns="">
          <p:sp>
            <p:nvSpPr>
              <p:cNvPr id="39" name="Rectángulo 38">
                <a:extLst>
                  <a:ext uri="{FF2B5EF4-FFF2-40B4-BE49-F238E27FC236}">
                    <a16:creationId xmlns:a16="http://schemas.microsoft.com/office/drawing/2014/main" id="{49494570-2DE4-4174-896C-5134E59FFAC4}"/>
                  </a:ext>
                </a:extLst>
              </p:cNvPr>
              <p:cNvSpPr>
                <a:spLocks noRot="1" noChangeAspect="1" noMove="1" noResize="1" noEditPoints="1" noAdjustHandles="1" noChangeArrowheads="1" noChangeShapeType="1" noTextEdit="1"/>
              </p:cNvSpPr>
              <p:nvPr/>
            </p:nvSpPr>
            <p:spPr>
              <a:xfrm>
                <a:off x="2749179" y="2758194"/>
                <a:ext cx="571888"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ángulo 39">
                <a:extLst>
                  <a:ext uri="{FF2B5EF4-FFF2-40B4-BE49-F238E27FC236}">
                    <a16:creationId xmlns:a16="http://schemas.microsoft.com/office/drawing/2014/main" id="{0BEA5349-72B8-4494-AEA1-A9F349B7EAAB}"/>
                  </a:ext>
                </a:extLst>
              </p:cNvPr>
              <p:cNvSpPr/>
              <p:nvPr/>
            </p:nvSpPr>
            <p:spPr>
              <a:xfrm>
                <a:off x="114959" y="3707848"/>
                <a:ext cx="511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oMath>
                  </m:oMathPara>
                </a14:m>
                <a:endParaRPr lang="en-US" dirty="0"/>
              </a:p>
            </p:txBody>
          </p:sp>
        </mc:Choice>
        <mc:Fallback xmlns="">
          <p:sp>
            <p:nvSpPr>
              <p:cNvPr id="40" name="Rectángulo 39">
                <a:extLst>
                  <a:ext uri="{FF2B5EF4-FFF2-40B4-BE49-F238E27FC236}">
                    <a16:creationId xmlns:a16="http://schemas.microsoft.com/office/drawing/2014/main" id="{0BEA5349-72B8-4494-AEA1-A9F349B7EAAB}"/>
                  </a:ext>
                </a:extLst>
              </p:cNvPr>
              <p:cNvSpPr>
                <a:spLocks noRot="1" noChangeAspect="1" noMove="1" noResize="1" noEditPoints="1" noAdjustHandles="1" noChangeArrowheads="1" noChangeShapeType="1" noTextEdit="1"/>
              </p:cNvSpPr>
              <p:nvPr/>
            </p:nvSpPr>
            <p:spPr>
              <a:xfrm>
                <a:off x="114959" y="3707848"/>
                <a:ext cx="51110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ángulo 40">
                <a:extLst>
                  <a:ext uri="{FF2B5EF4-FFF2-40B4-BE49-F238E27FC236}">
                    <a16:creationId xmlns:a16="http://schemas.microsoft.com/office/drawing/2014/main" id="{0EE672F6-BFFA-4BE6-9176-446364CA8909}"/>
                  </a:ext>
                </a:extLst>
              </p:cNvPr>
              <p:cNvSpPr/>
              <p:nvPr/>
            </p:nvSpPr>
            <p:spPr>
              <a:xfrm>
                <a:off x="139510" y="2631495"/>
                <a:ext cx="51828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41" name="Rectángulo 40">
                <a:extLst>
                  <a:ext uri="{FF2B5EF4-FFF2-40B4-BE49-F238E27FC236}">
                    <a16:creationId xmlns:a16="http://schemas.microsoft.com/office/drawing/2014/main" id="{0EE672F6-BFFA-4BE6-9176-446364CA8909}"/>
                  </a:ext>
                </a:extLst>
              </p:cNvPr>
              <p:cNvSpPr>
                <a:spLocks noRot="1" noChangeAspect="1" noMove="1" noResize="1" noEditPoints="1" noAdjustHandles="1" noChangeArrowheads="1" noChangeShapeType="1" noTextEdit="1"/>
              </p:cNvSpPr>
              <p:nvPr/>
            </p:nvSpPr>
            <p:spPr>
              <a:xfrm>
                <a:off x="139510" y="2631495"/>
                <a:ext cx="518283" cy="390748"/>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ángulo 41">
                <a:extLst>
                  <a:ext uri="{FF2B5EF4-FFF2-40B4-BE49-F238E27FC236}">
                    <a16:creationId xmlns:a16="http://schemas.microsoft.com/office/drawing/2014/main" id="{46DA0D12-AC34-4B6F-B419-B61272A8CE4F}"/>
                  </a:ext>
                </a:extLst>
              </p:cNvPr>
              <p:cNvSpPr/>
              <p:nvPr/>
            </p:nvSpPr>
            <p:spPr>
              <a:xfrm>
                <a:off x="130512" y="3037810"/>
                <a:ext cx="5246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42" name="Rectángulo 41">
                <a:extLst>
                  <a:ext uri="{FF2B5EF4-FFF2-40B4-BE49-F238E27FC236}">
                    <a16:creationId xmlns:a16="http://schemas.microsoft.com/office/drawing/2014/main" id="{46DA0D12-AC34-4B6F-B419-B61272A8CE4F}"/>
                  </a:ext>
                </a:extLst>
              </p:cNvPr>
              <p:cNvSpPr>
                <a:spLocks noRot="1" noChangeAspect="1" noMove="1" noResize="1" noEditPoints="1" noAdjustHandles="1" noChangeArrowheads="1" noChangeShapeType="1" noTextEdit="1"/>
              </p:cNvSpPr>
              <p:nvPr/>
            </p:nvSpPr>
            <p:spPr>
              <a:xfrm>
                <a:off x="130512" y="3037810"/>
                <a:ext cx="524695" cy="369332"/>
              </a:xfrm>
              <a:prstGeom prst="rect">
                <a:avLst/>
              </a:prstGeom>
              <a:blipFill>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ángulo 42">
                <a:extLst>
                  <a:ext uri="{FF2B5EF4-FFF2-40B4-BE49-F238E27FC236}">
                    <a16:creationId xmlns:a16="http://schemas.microsoft.com/office/drawing/2014/main" id="{34EAF010-B71F-4F63-A1C7-0DF7BDFD5FBB}"/>
                  </a:ext>
                </a:extLst>
              </p:cNvPr>
              <p:cNvSpPr/>
              <p:nvPr/>
            </p:nvSpPr>
            <p:spPr>
              <a:xfrm>
                <a:off x="994454" y="2868354"/>
                <a:ext cx="413896"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43" name="Rectángulo 42">
                <a:extLst>
                  <a:ext uri="{FF2B5EF4-FFF2-40B4-BE49-F238E27FC236}">
                    <a16:creationId xmlns:a16="http://schemas.microsoft.com/office/drawing/2014/main" id="{34EAF010-B71F-4F63-A1C7-0DF7BDFD5FBB}"/>
                  </a:ext>
                </a:extLst>
              </p:cNvPr>
              <p:cNvSpPr>
                <a:spLocks noRot="1" noChangeAspect="1" noMove="1" noResize="1" noEditPoints="1" noAdjustHandles="1" noChangeArrowheads="1" noChangeShapeType="1" noTextEdit="1"/>
              </p:cNvSpPr>
              <p:nvPr/>
            </p:nvSpPr>
            <p:spPr>
              <a:xfrm>
                <a:off x="994454" y="2868354"/>
                <a:ext cx="413896"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ángulo 43">
                <a:extLst>
                  <a:ext uri="{FF2B5EF4-FFF2-40B4-BE49-F238E27FC236}">
                    <a16:creationId xmlns:a16="http://schemas.microsoft.com/office/drawing/2014/main" id="{80DCC66D-193F-4AFB-A899-7D44F7D582BA}"/>
                  </a:ext>
                </a:extLst>
              </p:cNvPr>
              <p:cNvSpPr/>
              <p:nvPr/>
            </p:nvSpPr>
            <p:spPr>
              <a:xfrm>
                <a:off x="985706" y="3160015"/>
                <a:ext cx="413896"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4" name="Rectángulo 43">
                <a:extLst>
                  <a:ext uri="{FF2B5EF4-FFF2-40B4-BE49-F238E27FC236}">
                    <a16:creationId xmlns:a16="http://schemas.microsoft.com/office/drawing/2014/main" id="{80DCC66D-193F-4AFB-A899-7D44F7D582BA}"/>
                  </a:ext>
                </a:extLst>
              </p:cNvPr>
              <p:cNvSpPr>
                <a:spLocks noRot="1" noChangeAspect="1" noMove="1" noResize="1" noEditPoints="1" noAdjustHandles="1" noChangeArrowheads="1" noChangeShapeType="1" noTextEdit="1"/>
              </p:cNvSpPr>
              <p:nvPr/>
            </p:nvSpPr>
            <p:spPr>
              <a:xfrm>
                <a:off x="985706" y="3160015"/>
                <a:ext cx="413896"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ángulo 44">
                <a:extLst>
                  <a:ext uri="{FF2B5EF4-FFF2-40B4-BE49-F238E27FC236}">
                    <a16:creationId xmlns:a16="http://schemas.microsoft.com/office/drawing/2014/main" id="{6A55F805-AB2D-4249-B916-1E5E2BA05010}"/>
                  </a:ext>
                </a:extLst>
              </p:cNvPr>
              <p:cNvSpPr/>
              <p:nvPr/>
            </p:nvSpPr>
            <p:spPr>
              <a:xfrm>
                <a:off x="3259362" y="2991465"/>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45" name="Rectángulo 44">
                <a:extLst>
                  <a:ext uri="{FF2B5EF4-FFF2-40B4-BE49-F238E27FC236}">
                    <a16:creationId xmlns:a16="http://schemas.microsoft.com/office/drawing/2014/main" id="{6A55F805-AB2D-4249-B916-1E5E2BA05010}"/>
                  </a:ext>
                </a:extLst>
              </p:cNvPr>
              <p:cNvSpPr>
                <a:spLocks noRot="1" noChangeAspect="1" noMove="1" noResize="1" noEditPoints="1" noAdjustHandles="1" noChangeArrowheads="1" noChangeShapeType="1" noTextEdit="1"/>
              </p:cNvSpPr>
              <p:nvPr/>
            </p:nvSpPr>
            <p:spPr>
              <a:xfrm>
                <a:off x="3259362" y="2991465"/>
                <a:ext cx="369011" cy="307777"/>
              </a:xfrm>
              <a:prstGeom prst="rect">
                <a:avLst/>
              </a:prstGeom>
              <a:blipFill>
                <a:blip r:embed="rId12"/>
                <a:stretch>
                  <a:fillRect/>
                </a:stretch>
              </a:blipFill>
            </p:spPr>
            <p:txBody>
              <a:bodyPr/>
              <a:lstStyle/>
              <a:p>
                <a:r>
                  <a:rPr lang="en-US">
                    <a:noFill/>
                  </a:rPr>
                  <a:t> </a:t>
                </a:r>
              </a:p>
            </p:txBody>
          </p:sp>
        </mc:Fallback>
      </mc:AlternateContent>
      <p:cxnSp>
        <p:nvCxnSpPr>
          <p:cNvPr id="46" name="Conector recto de flecha 45">
            <a:extLst>
              <a:ext uri="{FF2B5EF4-FFF2-40B4-BE49-F238E27FC236}">
                <a16:creationId xmlns:a16="http://schemas.microsoft.com/office/drawing/2014/main" id="{A33E04AD-6E64-44EE-A660-9D39DA11655D}"/>
              </a:ext>
            </a:extLst>
          </p:cNvPr>
          <p:cNvCxnSpPr>
            <a:cxnSpLocks/>
          </p:cNvCxnSpPr>
          <p:nvPr/>
        </p:nvCxnSpPr>
        <p:spPr>
          <a:xfrm>
            <a:off x="3684156" y="3184962"/>
            <a:ext cx="1315877" cy="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F687E82C-86E6-4CA7-A8B6-371709BD7574}"/>
              </a:ext>
            </a:extLst>
          </p:cNvPr>
          <p:cNvSpPr/>
          <p:nvPr/>
        </p:nvSpPr>
        <p:spPr>
          <a:xfrm>
            <a:off x="4180057" y="3592124"/>
            <a:ext cx="358815" cy="515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ángulo 47">
                <a:extLst>
                  <a:ext uri="{FF2B5EF4-FFF2-40B4-BE49-F238E27FC236}">
                    <a16:creationId xmlns:a16="http://schemas.microsoft.com/office/drawing/2014/main" id="{16D8BB50-430E-4537-B1AC-55EFE8B2643D}"/>
                  </a:ext>
                </a:extLst>
              </p:cNvPr>
              <p:cNvSpPr/>
              <p:nvPr/>
            </p:nvSpPr>
            <p:spPr>
              <a:xfrm>
                <a:off x="4166664" y="3552175"/>
                <a:ext cx="413138" cy="555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1600" i="1" smtClean="0">
                              <a:latin typeface="Cambria Math" panose="02040503050406030204" pitchFamily="18" charset="0"/>
                            </a:rPr>
                          </m:ctrlPr>
                        </m:fPr>
                        <m:num>
                          <m:r>
                            <a:rPr lang="es-ES" sz="1600" i="1">
                              <a:latin typeface="Cambria Math" panose="02040503050406030204" pitchFamily="18" charset="0"/>
                            </a:rPr>
                            <m:t>1</m:t>
                          </m:r>
                        </m:num>
                        <m:den>
                          <m:r>
                            <a:rPr lang="es-ES" sz="1600" b="0" i="1" smtClean="0">
                              <a:latin typeface="Cambria Math" panose="02040503050406030204" pitchFamily="18" charset="0"/>
                            </a:rPr>
                            <m:t>𝑠</m:t>
                          </m:r>
                        </m:den>
                      </m:f>
                    </m:oMath>
                  </m:oMathPara>
                </a14:m>
                <a:endParaRPr lang="en-US" sz="1600" dirty="0"/>
              </a:p>
            </p:txBody>
          </p:sp>
        </mc:Choice>
        <mc:Fallback xmlns="">
          <p:sp>
            <p:nvSpPr>
              <p:cNvPr id="48" name="Rectángulo 47">
                <a:extLst>
                  <a:ext uri="{FF2B5EF4-FFF2-40B4-BE49-F238E27FC236}">
                    <a16:creationId xmlns:a16="http://schemas.microsoft.com/office/drawing/2014/main" id="{16D8BB50-430E-4537-B1AC-55EFE8B2643D}"/>
                  </a:ext>
                </a:extLst>
              </p:cNvPr>
              <p:cNvSpPr>
                <a:spLocks noRot="1" noChangeAspect="1" noMove="1" noResize="1" noEditPoints="1" noAdjustHandles="1" noChangeArrowheads="1" noChangeShapeType="1" noTextEdit="1"/>
              </p:cNvSpPr>
              <p:nvPr/>
            </p:nvSpPr>
            <p:spPr>
              <a:xfrm>
                <a:off x="4166664" y="3552175"/>
                <a:ext cx="413138" cy="555024"/>
              </a:xfrm>
              <a:prstGeom prst="rect">
                <a:avLst/>
              </a:prstGeom>
              <a:blipFill>
                <a:blip r:embed="rId13"/>
                <a:stretch>
                  <a:fillRect/>
                </a:stretch>
              </a:blipFill>
            </p:spPr>
            <p:txBody>
              <a:bodyPr/>
              <a:lstStyle/>
              <a:p>
                <a:r>
                  <a:rPr lang="en-US">
                    <a:noFill/>
                  </a:rPr>
                  <a:t> </a:t>
                </a:r>
              </a:p>
            </p:txBody>
          </p:sp>
        </mc:Fallback>
      </mc:AlternateContent>
      <p:cxnSp>
        <p:nvCxnSpPr>
          <p:cNvPr id="49" name="Conector: angular 48">
            <a:extLst>
              <a:ext uri="{FF2B5EF4-FFF2-40B4-BE49-F238E27FC236}">
                <a16:creationId xmlns:a16="http://schemas.microsoft.com/office/drawing/2014/main" id="{8D03F14B-1DC6-4B5F-A4E7-F310E06F5EFD}"/>
              </a:ext>
            </a:extLst>
          </p:cNvPr>
          <p:cNvCxnSpPr>
            <a:cxnSpLocks/>
            <a:endCxn id="47" idx="1"/>
          </p:cNvCxnSpPr>
          <p:nvPr/>
        </p:nvCxnSpPr>
        <p:spPr>
          <a:xfrm rot="16200000" flipH="1">
            <a:off x="3672087" y="3341692"/>
            <a:ext cx="679168" cy="3367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A26FE083-2383-4282-92D4-B67CDBF3B306}"/>
              </a:ext>
            </a:extLst>
          </p:cNvPr>
          <p:cNvCxnSpPr>
            <a:cxnSpLocks/>
          </p:cNvCxnSpPr>
          <p:nvPr/>
        </p:nvCxnSpPr>
        <p:spPr>
          <a:xfrm>
            <a:off x="4542405" y="3860669"/>
            <a:ext cx="4576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ángulo 50">
            <a:extLst>
              <a:ext uri="{FF2B5EF4-FFF2-40B4-BE49-F238E27FC236}">
                <a16:creationId xmlns:a16="http://schemas.microsoft.com/office/drawing/2014/main" id="{D60AFA55-D702-42D1-81E3-2419E43DA4B4}"/>
              </a:ext>
            </a:extLst>
          </p:cNvPr>
          <p:cNvSpPr/>
          <p:nvPr/>
        </p:nvSpPr>
        <p:spPr>
          <a:xfrm>
            <a:off x="130512" y="2144208"/>
            <a:ext cx="5228336" cy="2640516"/>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Rectángulo 51">
                <a:extLst>
                  <a:ext uri="{FF2B5EF4-FFF2-40B4-BE49-F238E27FC236}">
                    <a16:creationId xmlns:a16="http://schemas.microsoft.com/office/drawing/2014/main" id="{ABC97CDB-63DD-46AC-8E35-8BA5C01378B9}"/>
                  </a:ext>
                </a:extLst>
              </p:cNvPr>
              <p:cNvSpPr/>
              <p:nvPr/>
            </p:nvSpPr>
            <p:spPr>
              <a:xfrm>
                <a:off x="4666465" y="2691288"/>
                <a:ext cx="512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2" name="Rectángulo 51">
                <a:extLst>
                  <a:ext uri="{FF2B5EF4-FFF2-40B4-BE49-F238E27FC236}">
                    <a16:creationId xmlns:a16="http://schemas.microsoft.com/office/drawing/2014/main" id="{ABC97CDB-63DD-46AC-8E35-8BA5C01378B9}"/>
                  </a:ext>
                </a:extLst>
              </p:cNvPr>
              <p:cNvSpPr>
                <a:spLocks noRot="1" noChangeAspect="1" noMove="1" noResize="1" noEditPoints="1" noAdjustHandles="1" noChangeArrowheads="1" noChangeShapeType="1" noTextEdit="1"/>
              </p:cNvSpPr>
              <p:nvPr/>
            </p:nvSpPr>
            <p:spPr>
              <a:xfrm>
                <a:off x="4666465" y="2691288"/>
                <a:ext cx="512448"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ángulo 52">
                <a:extLst>
                  <a:ext uri="{FF2B5EF4-FFF2-40B4-BE49-F238E27FC236}">
                    <a16:creationId xmlns:a16="http://schemas.microsoft.com/office/drawing/2014/main" id="{7EA65519-A453-4758-995F-FC0D801D1D89}"/>
                  </a:ext>
                </a:extLst>
              </p:cNvPr>
              <p:cNvSpPr/>
              <p:nvPr/>
            </p:nvSpPr>
            <p:spPr>
              <a:xfrm>
                <a:off x="4666993" y="3434613"/>
                <a:ext cx="471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𝑒</m:t>
                          </m:r>
                        </m:sub>
                      </m:sSub>
                    </m:oMath>
                  </m:oMathPara>
                </a14:m>
                <a:endParaRPr lang="en-US" dirty="0"/>
              </a:p>
            </p:txBody>
          </p:sp>
        </mc:Choice>
        <mc:Fallback xmlns="">
          <p:sp>
            <p:nvSpPr>
              <p:cNvPr id="53" name="Rectángulo 52">
                <a:extLst>
                  <a:ext uri="{FF2B5EF4-FFF2-40B4-BE49-F238E27FC236}">
                    <a16:creationId xmlns:a16="http://schemas.microsoft.com/office/drawing/2014/main" id="{7EA65519-A453-4758-995F-FC0D801D1D89}"/>
                  </a:ext>
                </a:extLst>
              </p:cNvPr>
              <p:cNvSpPr>
                <a:spLocks noRot="1" noChangeAspect="1" noMove="1" noResize="1" noEditPoints="1" noAdjustHandles="1" noChangeArrowheads="1" noChangeShapeType="1" noTextEdit="1"/>
              </p:cNvSpPr>
              <p:nvPr/>
            </p:nvSpPr>
            <p:spPr>
              <a:xfrm>
                <a:off x="4666993" y="3434613"/>
                <a:ext cx="47109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ángulo 53">
                <a:extLst>
                  <a:ext uri="{FF2B5EF4-FFF2-40B4-BE49-F238E27FC236}">
                    <a16:creationId xmlns:a16="http://schemas.microsoft.com/office/drawing/2014/main" id="{9D3505B4-6698-426B-9B94-ACCBB75EF1F0}"/>
                  </a:ext>
                </a:extLst>
              </p:cNvPr>
              <p:cNvSpPr/>
              <p:nvPr/>
            </p:nvSpPr>
            <p:spPr>
              <a:xfrm>
                <a:off x="220420" y="5183266"/>
                <a:ext cx="21221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𝑒</m:t>
                          </m:r>
                        </m:sub>
                      </m:sSub>
                      <m:r>
                        <a:rPr lang="es-ES" sz="2000" b="0" i="1" smtClean="0">
                          <a:latin typeface="Cambria Math" panose="02040503050406030204" pitchFamily="18" charset="0"/>
                          <a:ea typeface="Cambria Math" panose="02040503050406030204" pitchFamily="18" charset="0"/>
                        </a:rPr>
                        <m:t>=</m:t>
                      </m:r>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𝑠𝑙</m:t>
                          </m:r>
                        </m:sub>
                      </m:sSub>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r>
                        <a:rPr lang="es-ES" sz="2000"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54" name="Rectángulo 53">
                <a:extLst>
                  <a:ext uri="{FF2B5EF4-FFF2-40B4-BE49-F238E27FC236}">
                    <a16:creationId xmlns:a16="http://schemas.microsoft.com/office/drawing/2014/main" id="{9D3505B4-6698-426B-9B94-ACCBB75EF1F0}"/>
                  </a:ext>
                </a:extLst>
              </p:cNvPr>
              <p:cNvSpPr>
                <a:spLocks noRot="1" noChangeAspect="1" noMove="1" noResize="1" noEditPoints="1" noAdjustHandles="1" noChangeArrowheads="1" noChangeShapeType="1" noTextEdit="1"/>
              </p:cNvSpPr>
              <p:nvPr/>
            </p:nvSpPr>
            <p:spPr>
              <a:xfrm>
                <a:off x="220420" y="5183266"/>
                <a:ext cx="2122184" cy="400110"/>
              </a:xfrm>
              <a:prstGeom prst="rect">
                <a:avLst/>
              </a:prstGeom>
              <a:blipFill>
                <a:blip r:embed="rId16"/>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ángulo 54">
                <a:extLst>
                  <a:ext uri="{FF2B5EF4-FFF2-40B4-BE49-F238E27FC236}">
                    <a16:creationId xmlns:a16="http://schemas.microsoft.com/office/drawing/2014/main" id="{EC53EA85-3BEB-4F41-9FAF-FC61B34124A7}"/>
                  </a:ext>
                </a:extLst>
              </p:cNvPr>
              <p:cNvSpPr/>
              <p:nvPr/>
            </p:nvSpPr>
            <p:spPr>
              <a:xfrm>
                <a:off x="3337551" y="3085396"/>
                <a:ext cx="36901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m:t>
                      </m:r>
                    </m:oMath>
                  </m:oMathPara>
                </a14:m>
                <a:endParaRPr lang="en-US" sz="1400" dirty="0"/>
              </a:p>
            </p:txBody>
          </p:sp>
        </mc:Choice>
        <mc:Fallback xmlns="">
          <p:sp>
            <p:nvSpPr>
              <p:cNvPr id="55" name="Rectángulo 54">
                <a:extLst>
                  <a:ext uri="{FF2B5EF4-FFF2-40B4-BE49-F238E27FC236}">
                    <a16:creationId xmlns:a16="http://schemas.microsoft.com/office/drawing/2014/main" id="{EC53EA85-3BEB-4F41-9FAF-FC61B34124A7}"/>
                  </a:ext>
                </a:extLst>
              </p:cNvPr>
              <p:cNvSpPr>
                <a:spLocks noRot="1" noChangeAspect="1" noMove="1" noResize="1" noEditPoints="1" noAdjustHandles="1" noChangeArrowheads="1" noChangeShapeType="1" noTextEdit="1"/>
              </p:cNvSpPr>
              <p:nvPr/>
            </p:nvSpPr>
            <p:spPr>
              <a:xfrm>
                <a:off x="3337551" y="3085396"/>
                <a:ext cx="36901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ángulo 55">
                <a:extLst>
                  <a:ext uri="{FF2B5EF4-FFF2-40B4-BE49-F238E27FC236}">
                    <a16:creationId xmlns:a16="http://schemas.microsoft.com/office/drawing/2014/main" id="{1F88F817-F9AA-49EE-8DB5-A2F0B620F9B1}"/>
                  </a:ext>
                </a:extLst>
              </p:cNvPr>
              <p:cNvSpPr/>
              <p:nvPr/>
            </p:nvSpPr>
            <p:spPr>
              <a:xfrm>
                <a:off x="2767995" y="4992130"/>
                <a:ext cx="2527230"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s-ES" sz="2000" i="1">
                              <a:latin typeface="Cambria Math" panose="02040503050406030204" pitchFamily="18" charset="0"/>
                              <a:ea typeface="Cambria Math" panose="02040503050406030204" pitchFamily="18" charset="0"/>
                            </a:rPr>
                            <m:t>𝑒</m:t>
                          </m:r>
                        </m:sub>
                      </m:sSub>
                      <m:r>
                        <a:rPr lang="es-ES" sz="2000" i="1" smtClean="0">
                          <a:latin typeface="Cambria Math" panose="02040503050406030204" pitchFamily="18" charset="0"/>
                          <a:ea typeface="Cambria Math" panose="02040503050406030204" pitchFamily="18" charset="0"/>
                        </a:rPr>
                        <m:t>=</m:t>
                      </m:r>
                      <m:nary>
                        <m:naryPr>
                          <m:limLoc m:val="undOvr"/>
                          <m:subHide m:val="on"/>
                          <m:supHide m:val="on"/>
                          <m:ctrlPr>
                            <a:rPr lang="es-ES" sz="2000" i="1" smtClean="0">
                              <a:latin typeface="Cambria Math" panose="02040503050406030204" pitchFamily="18" charset="0"/>
                              <a:ea typeface="Cambria Math" panose="02040503050406030204" pitchFamily="18" charset="0"/>
                            </a:rPr>
                          </m:ctrlPr>
                        </m:naryPr>
                        <m:sub/>
                        <m:sup/>
                        <m:e>
                          <m:d>
                            <m:dPr>
                              <m:ctrlPr>
                                <a:rPr lang="es-ES" sz="2000" b="0" i="1" smtClean="0">
                                  <a:latin typeface="Cambria Math" panose="02040503050406030204" pitchFamily="18" charset="0"/>
                                  <a:ea typeface="Cambria Math" panose="02040503050406030204" pitchFamily="18" charset="0"/>
                                </a:rPr>
                              </m:ctrlPr>
                            </m:dPr>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𝑠𝑙</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𝑟</m:t>
                                  </m:r>
                                </m:sub>
                              </m:sSub>
                            </m:e>
                          </m:d>
                          <m:r>
                            <a:rPr lang="es-ES" sz="2000" b="0" i="1" smtClean="0">
                              <a:latin typeface="Cambria Math" panose="02040503050406030204" pitchFamily="18" charset="0"/>
                              <a:ea typeface="Cambria Math" panose="02040503050406030204" pitchFamily="18" charset="0"/>
                            </a:rPr>
                            <m:t>𝑑𝑡</m:t>
                          </m:r>
                        </m:e>
                      </m:nary>
                    </m:oMath>
                  </m:oMathPara>
                </a14:m>
                <a:endParaRPr lang="en-US" dirty="0"/>
              </a:p>
            </p:txBody>
          </p:sp>
        </mc:Choice>
        <mc:Fallback xmlns="">
          <p:sp>
            <p:nvSpPr>
              <p:cNvPr id="56" name="Rectángulo 55">
                <a:extLst>
                  <a:ext uri="{FF2B5EF4-FFF2-40B4-BE49-F238E27FC236}">
                    <a16:creationId xmlns:a16="http://schemas.microsoft.com/office/drawing/2014/main" id="{1F88F817-F9AA-49EE-8DB5-A2F0B620F9B1}"/>
                  </a:ext>
                </a:extLst>
              </p:cNvPr>
              <p:cNvSpPr>
                <a:spLocks noRot="1" noChangeAspect="1" noMove="1" noResize="1" noEditPoints="1" noAdjustHandles="1" noChangeArrowheads="1" noChangeShapeType="1" noTextEdit="1"/>
              </p:cNvSpPr>
              <p:nvPr/>
            </p:nvSpPr>
            <p:spPr>
              <a:xfrm>
                <a:off x="2767995" y="4992130"/>
                <a:ext cx="2527230" cy="899670"/>
              </a:xfrm>
              <a:prstGeom prst="rect">
                <a:avLst/>
              </a:prstGeom>
              <a:blipFill>
                <a:blip r:embed="rId18"/>
                <a:stretch>
                  <a:fillRect/>
                </a:stretch>
              </a:blipFill>
            </p:spPr>
            <p:txBody>
              <a:bodyPr/>
              <a:lstStyle/>
              <a:p>
                <a:r>
                  <a:rPr lang="en-US">
                    <a:noFill/>
                  </a:rPr>
                  <a:t> </a:t>
                </a:r>
              </a:p>
            </p:txBody>
          </p:sp>
        </mc:Fallback>
      </mc:AlternateContent>
      <p:cxnSp>
        <p:nvCxnSpPr>
          <p:cNvPr id="57" name="Conector recto de flecha 56">
            <a:extLst>
              <a:ext uri="{FF2B5EF4-FFF2-40B4-BE49-F238E27FC236}">
                <a16:creationId xmlns:a16="http://schemas.microsoft.com/office/drawing/2014/main" id="{F832CB67-E5A2-48F0-AA9F-1FAC4634F24D}"/>
              </a:ext>
            </a:extLst>
          </p:cNvPr>
          <p:cNvCxnSpPr/>
          <p:nvPr/>
        </p:nvCxnSpPr>
        <p:spPr>
          <a:xfrm>
            <a:off x="2219094" y="5401569"/>
            <a:ext cx="416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57">
            <a:extLst>
              <a:ext uri="{FF2B5EF4-FFF2-40B4-BE49-F238E27FC236}">
                <a16:creationId xmlns:a16="http://schemas.microsoft.com/office/drawing/2014/main" id="{D8A10942-F871-4275-A387-8649B66AEB8D}"/>
              </a:ext>
            </a:extLst>
          </p:cNvPr>
          <p:cNvSpPr/>
          <p:nvPr/>
        </p:nvSpPr>
        <p:spPr>
          <a:xfrm>
            <a:off x="2791228" y="4952557"/>
            <a:ext cx="2449446" cy="905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ector recto de flecha 58">
            <a:extLst>
              <a:ext uri="{FF2B5EF4-FFF2-40B4-BE49-F238E27FC236}">
                <a16:creationId xmlns:a16="http://schemas.microsoft.com/office/drawing/2014/main" id="{3D4909A5-0E84-4E5B-8BF3-1219A8FA57E1}"/>
              </a:ext>
            </a:extLst>
          </p:cNvPr>
          <p:cNvCxnSpPr>
            <a:cxnSpLocks/>
          </p:cNvCxnSpPr>
          <p:nvPr/>
        </p:nvCxnSpPr>
        <p:spPr>
          <a:xfrm flipH="1" flipV="1">
            <a:off x="5414799" y="4016504"/>
            <a:ext cx="2379903" cy="739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9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Rotor flux oriented control</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10" name="Imagen 9">
            <a:extLst>
              <a:ext uri="{FF2B5EF4-FFF2-40B4-BE49-F238E27FC236}">
                <a16:creationId xmlns:a16="http://schemas.microsoft.com/office/drawing/2014/main" id="{F269F085-7480-416D-9EEA-2F2C10A12F69}"/>
              </a:ext>
            </a:extLst>
          </p:cNvPr>
          <p:cNvPicPr>
            <a:picLocks noChangeAspect="1"/>
          </p:cNvPicPr>
          <p:nvPr/>
        </p:nvPicPr>
        <p:blipFill>
          <a:blip r:embed="rId3"/>
          <a:stretch>
            <a:fillRect/>
          </a:stretch>
        </p:blipFill>
        <p:spPr>
          <a:xfrm>
            <a:off x="5517390" y="1979219"/>
            <a:ext cx="6658173" cy="3618077"/>
          </a:xfrm>
          <a:prstGeom prst="rect">
            <a:avLst/>
          </a:prstGeom>
        </p:spPr>
      </p:pic>
      <mc:AlternateContent xmlns:mc="http://schemas.openxmlformats.org/markup-compatibility/2006" xmlns:a14="http://schemas.microsoft.com/office/drawing/2010/main">
        <mc:Choice Requires="a14">
          <p:sp>
            <p:nvSpPr>
              <p:cNvPr id="60" name="Tekstfelt 4">
                <a:extLst>
                  <a:ext uri="{FF2B5EF4-FFF2-40B4-BE49-F238E27FC236}">
                    <a16:creationId xmlns:a16="http://schemas.microsoft.com/office/drawing/2014/main" id="{2BE6F28A-00D3-41F6-8DFC-55E023CE9106}"/>
                  </a:ext>
                </a:extLst>
              </p:cNvPr>
              <p:cNvSpPr txBox="1"/>
              <p:nvPr/>
            </p:nvSpPr>
            <p:spPr>
              <a:xfrm>
                <a:off x="402317" y="1107482"/>
                <a:ext cx="9811749" cy="3800784"/>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v"/>
                </a:pPr>
                <a:r>
                  <a:rPr lang="en-GB" b="1" spc="300" dirty="0"/>
                  <a:t> </a:t>
                </a:r>
                <a:r>
                  <a:rPr lang="en-GB" sz="2000" b="1" spc="300" dirty="0"/>
                  <a:t>Determination of </a:t>
                </a:r>
                <a14:m>
                  <m:oMath xmlns:m="http://schemas.openxmlformats.org/officeDocument/2006/math">
                    <m:sSub>
                      <m:sSubPr>
                        <m:ctrlPr>
                          <a:rPr lang="en-GB" sz="2000" b="1" i="1" spc="300" smtClean="0">
                            <a:latin typeface="Cambria Math" panose="02040503050406030204" pitchFamily="18" charset="0"/>
                          </a:rPr>
                        </m:ctrlPr>
                      </m:sSubPr>
                      <m:e>
                        <m:r>
                          <a:rPr lang="es-ES" sz="2000" b="1" i="1" spc="300" smtClean="0">
                            <a:latin typeface="Cambria Math" panose="02040503050406030204" pitchFamily="18" charset="0"/>
                          </a:rPr>
                          <m:t>𝒊</m:t>
                        </m:r>
                      </m:e>
                      <m:sub>
                        <m:r>
                          <a:rPr lang="es-ES" sz="2000" b="1" i="1" spc="300" smtClean="0">
                            <a:latin typeface="Cambria Math" panose="02040503050406030204" pitchFamily="18" charset="0"/>
                            <a:ea typeface="Cambria Math" panose="02040503050406030204" pitchFamily="18" charset="0"/>
                          </a:rPr>
                          <m:t>𝒅𝒔</m:t>
                        </m:r>
                        <m:r>
                          <a:rPr lang="es-ES" sz="2000" b="1" i="1" spc="300" smtClean="0">
                            <a:latin typeface="Cambria Math" panose="02040503050406030204" pitchFamily="18" charset="0"/>
                          </a:rPr>
                          <m:t>,</m:t>
                        </m:r>
                        <m:r>
                          <a:rPr lang="es-ES" sz="2000" b="1" i="1" spc="300" smtClean="0">
                            <a:latin typeface="Cambria Math" panose="02040503050406030204" pitchFamily="18" charset="0"/>
                          </a:rPr>
                          <m:t>𝒓𝒆𝒇</m:t>
                        </m:r>
                      </m:sub>
                    </m:sSub>
                  </m:oMath>
                </a14:m>
                <a:endParaRPr lang="en-GB" sz="2000" b="1" spc="300" dirty="0"/>
              </a:p>
              <a:p>
                <a:endParaRPr lang="en-GB" sz="2800" spc="300" dirty="0"/>
              </a:p>
              <a:p>
                <a:pPr marL="285750" indent="-285750" rtl="0">
                  <a:buFont typeface="Wingdings" panose="05000000000000000000" pitchFamily="2" charset="2"/>
                  <a:buChar char="Ø"/>
                </a:pPr>
                <a:r>
                  <a:rPr lang="en-GB" sz="2000" spc="300" dirty="0"/>
                  <a:t>IM rated parameters:</a:t>
                </a:r>
              </a:p>
              <a:p>
                <a:pPr marL="285750" indent="-285750" rtl="0">
                  <a:buFont typeface="Wingdings" panose="05000000000000000000" pitchFamily="2" charset="2"/>
                  <a:buChar char="Ø"/>
                </a:pPr>
                <a:endParaRPr lang="en-GB" sz="1600" spc="300" dirty="0"/>
              </a:p>
              <a:p>
                <a:pPr rtl="0"/>
                <a:r>
                  <a:rPr lang="en-GB" sz="1600" spc="300" dirty="0"/>
                  <a:t>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𝐼</m:t>
                        </m:r>
                      </m:e>
                      <m:sub>
                        <m:r>
                          <a:rPr lang="es-ES" sz="2000" b="0" i="1" spc="300" smtClean="0">
                            <a:latin typeface="Cambria Math" panose="02040503050406030204" pitchFamily="18" charset="0"/>
                          </a:rPr>
                          <m:t>𝑝h</m:t>
                        </m:r>
                        <m:r>
                          <a:rPr lang="es-ES" sz="2000" b="0" i="1" spc="300" smtClean="0">
                            <a:latin typeface="Cambria Math" panose="02040503050406030204" pitchFamily="18" charset="0"/>
                          </a:rPr>
                          <m:t>,</m:t>
                        </m:r>
                        <m:r>
                          <a:rPr lang="es-ES" sz="2000" b="0" i="1" spc="300" smtClean="0">
                            <a:latin typeface="Cambria Math" panose="02040503050406030204" pitchFamily="18" charset="0"/>
                          </a:rPr>
                          <m:t>𝑟𝑎𝑡𝑒𝑑</m:t>
                        </m:r>
                        <m:r>
                          <a:rPr lang="es-ES" sz="2000" b="0" i="1" spc="300" smtClean="0">
                            <a:latin typeface="Cambria Math" panose="02040503050406030204" pitchFamily="18" charset="0"/>
                          </a:rPr>
                          <m:t> = </m:t>
                        </m:r>
                      </m:sub>
                    </m:sSub>
                    <m:r>
                      <a:rPr lang="es-ES" sz="2000" b="0" i="1" spc="300" smtClean="0">
                        <a:latin typeface="Cambria Math" panose="02040503050406030204" pitchFamily="18" charset="0"/>
                      </a:rPr>
                      <m:t>189 </m:t>
                    </m:r>
                    <m:r>
                      <a:rPr lang="es-ES" sz="2000" b="0" i="1" spc="300" smtClean="0">
                        <a:latin typeface="Cambria Math" panose="02040503050406030204" pitchFamily="18" charset="0"/>
                      </a:rPr>
                      <m:t>𝐴</m:t>
                    </m:r>
                  </m:oMath>
                </a14:m>
                <a:endParaRPr lang="es-ES" sz="2000" b="0" spc="300" dirty="0"/>
              </a:p>
              <a:p>
                <a:pPr rtl="0"/>
                <a:endParaRPr lang="es-ES" b="0" spc="300" dirty="0"/>
              </a:p>
              <a:p>
                <a:r>
                  <a:rPr lang="es-ES" b="0" i="1" spc="300" dirty="0">
                    <a:latin typeface="Cambria Math" panose="02040503050406030204" pitchFamily="18" charset="0"/>
                  </a:rPr>
                  <a:t>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𝑈</m:t>
                        </m:r>
                      </m:e>
                      <m:sub>
                        <m:r>
                          <a:rPr lang="es-ES" sz="2000" i="1" spc="300">
                            <a:latin typeface="Cambria Math" panose="02040503050406030204" pitchFamily="18" charset="0"/>
                          </a:rPr>
                          <m:t>𝑝h</m:t>
                        </m:r>
                        <m:r>
                          <a:rPr lang="es-ES" sz="2000" i="1" spc="300">
                            <a:latin typeface="Cambria Math" panose="02040503050406030204" pitchFamily="18" charset="0"/>
                          </a:rPr>
                          <m:t>,</m:t>
                        </m:r>
                        <m:r>
                          <a:rPr lang="es-ES" sz="2000" i="1" spc="300">
                            <a:latin typeface="Cambria Math" panose="02040503050406030204" pitchFamily="18" charset="0"/>
                          </a:rPr>
                          <m:t>𝑟𝑎𝑡𝑒𝑑</m:t>
                        </m:r>
                        <m:r>
                          <a:rPr lang="es-ES" sz="2000" i="1" spc="300">
                            <a:latin typeface="Cambria Math" panose="02040503050406030204" pitchFamily="18" charset="0"/>
                          </a:rPr>
                          <m:t> = </m:t>
                        </m:r>
                      </m:sub>
                    </m:sSub>
                    <m:f>
                      <m:fPr>
                        <m:ctrlPr>
                          <a:rPr lang="es-ES" sz="2000" i="1" spc="300">
                            <a:latin typeface="Cambria Math" panose="02040503050406030204" pitchFamily="18" charset="0"/>
                          </a:rPr>
                        </m:ctrlPr>
                      </m:fPr>
                      <m:num>
                        <m:r>
                          <a:rPr lang="es-ES" sz="2000" i="1" spc="300">
                            <a:latin typeface="Cambria Math" panose="02040503050406030204" pitchFamily="18" charset="0"/>
                          </a:rPr>
                          <m:t>24</m:t>
                        </m:r>
                      </m:num>
                      <m:den>
                        <m:rad>
                          <m:radPr>
                            <m:degHide m:val="on"/>
                            <m:ctrlPr>
                              <a:rPr lang="es-ES" sz="2000" i="1" spc="300">
                                <a:latin typeface="Cambria Math" panose="02040503050406030204" pitchFamily="18" charset="0"/>
                              </a:rPr>
                            </m:ctrlPr>
                          </m:radPr>
                          <m:deg/>
                          <m:e>
                            <m:r>
                              <a:rPr lang="es-ES" sz="2000" i="1" spc="300">
                                <a:latin typeface="Cambria Math" panose="02040503050406030204" pitchFamily="18" charset="0"/>
                              </a:rPr>
                              <m:t>3</m:t>
                            </m:r>
                          </m:e>
                        </m:rad>
                      </m:den>
                    </m:f>
                    <m:r>
                      <a:rPr lang="es-ES" sz="2000" i="1" spc="300">
                        <a:latin typeface="Cambria Math" panose="02040503050406030204" pitchFamily="18" charset="0"/>
                      </a:rPr>
                      <m:t> </m:t>
                    </m:r>
                    <m:r>
                      <a:rPr lang="es-ES" sz="2000" b="0" i="1" spc="300" smtClean="0">
                        <a:latin typeface="Cambria Math" panose="02040503050406030204" pitchFamily="18" charset="0"/>
                      </a:rPr>
                      <m:t>𝑉</m:t>
                    </m:r>
                  </m:oMath>
                </a14:m>
                <a:endParaRPr lang="en-GB" sz="2000" spc="300" dirty="0"/>
              </a:p>
              <a:p>
                <a:endParaRPr lang="en-GB" spc="300" dirty="0"/>
              </a:p>
              <a:p>
                <a:pPr marL="285750" indent="-285750">
                  <a:buFont typeface="Wingdings" panose="05000000000000000000" pitchFamily="2" charset="2"/>
                  <a:buChar char="Ø"/>
                </a:pPr>
                <a:r>
                  <a:rPr lang="en-GB" sz="2000" spc="300" dirty="0"/>
                  <a:t>From the IM equations:</a:t>
                </a:r>
              </a:p>
              <a:p>
                <a:pPr rtl="0"/>
                <a:endParaRPr lang="en-GB" sz="1600" spc="300" dirty="0"/>
              </a:p>
              <a:p>
                <a:pPr rtl="0"/>
                <a:endParaRPr lang="en-GB" sz="1600" spc="300" dirty="0"/>
              </a:p>
            </p:txBody>
          </p:sp>
        </mc:Choice>
        <mc:Fallback xmlns="">
          <p:sp>
            <p:nvSpPr>
              <p:cNvPr id="60" name="Tekstfelt 4">
                <a:extLst>
                  <a:ext uri="{FF2B5EF4-FFF2-40B4-BE49-F238E27FC236}">
                    <a16:creationId xmlns:a16="http://schemas.microsoft.com/office/drawing/2014/main" id="{2BE6F28A-00D3-41F6-8DFC-55E023CE9106}"/>
                  </a:ext>
                </a:extLst>
              </p:cNvPr>
              <p:cNvSpPr txBox="1">
                <a:spLocks noRot="1" noChangeAspect="1" noMove="1" noResize="1" noEditPoints="1" noAdjustHandles="1" noChangeArrowheads="1" noChangeShapeType="1" noTextEdit="1"/>
              </p:cNvSpPr>
              <p:nvPr/>
            </p:nvSpPr>
            <p:spPr>
              <a:xfrm>
                <a:off x="402317" y="1107482"/>
                <a:ext cx="9811749" cy="3800784"/>
              </a:xfrm>
              <a:prstGeom prst="rect">
                <a:avLst/>
              </a:prstGeom>
              <a:blipFill>
                <a:blip r:embed="rId4"/>
                <a:stretch>
                  <a:fillRect l="-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ángulo 60">
                <a:extLst>
                  <a:ext uri="{FF2B5EF4-FFF2-40B4-BE49-F238E27FC236}">
                    <a16:creationId xmlns:a16="http://schemas.microsoft.com/office/drawing/2014/main" id="{12B9FA47-986C-49A1-973C-6D7EA41A5C3F}"/>
                  </a:ext>
                </a:extLst>
              </p:cNvPr>
              <p:cNvSpPr/>
              <p:nvPr/>
            </p:nvSpPr>
            <p:spPr>
              <a:xfrm>
                <a:off x="1208220" y="4301272"/>
                <a:ext cx="3503267" cy="720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𝑑𝑞𝑟</m:t>
                          </m:r>
                        </m:sub>
                      </m:sSub>
                      <m:r>
                        <a:rPr lang="es-ES" sz="2000" i="1">
                          <a:latin typeface="Cambria Math" panose="02040503050406030204" pitchFamily="18" charset="0"/>
                        </a:rPr>
                        <m:t>= </m:t>
                      </m:r>
                      <m:f>
                        <m:fPr>
                          <m:ctrlPr>
                            <a:rPr lang="en-US" sz="2000" i="1" dirty="0">
                              <a:latin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𝑟</m:t>
                              </m:r>
                            </m:sub>
                          </m:sSub>
                        </m:num>
                        <m:den>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𝐿</m:t>
                              </m:r>
                            </m:e>
                            <m:sub>
                              <m:r>
                                <a:rPr lang="es-ES" sz="2000" b="0" i="1" smtClean="0">
                                  <a:latin typeface="Cambria Math" panose="02040503050406030204" pitchFamily="18" charset="0"/>
                                  <a:ea typeface="Cambria Math" panose="02040503050406030204" pitchFamily="18" charset="0"/>
                                </a:rPr>
                                <m:t>𝑚</m:t>
                              </m:r>
                            </m:sub>
                          </m:sSub>
                        </m:den>
                      </m:f>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𝜆</m:t>
                              </m:r>
                            </m:e>
                          </m:acc>
                        </m:e>
                        <m:sub>
                          <m:r>
                            <a:rPr lang="es-ES" sz="2000" i="1">
                              <a:latin typeface="Cambria Math" panose="02040503050406030204" pitchFamily="18" charset="0"/>
                              <a:ea typeface="Cambria Math" panose="02040503050406030204" pitchFamily="18" charset="0"/>
                            </a:rPr>
                            <m:t>𝑑𝑞</m:t>
                          </m:r>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ea typeface="Cambria Math" panose="02040503050406030204" pitchFamily="18" charset="0"/>
                        </a:rPr>
                        <m:t> − </m:t>
                      </m:r>
                      <m:r>
                        <a:rPr lang="es-ES" sz="2000" b="0" i="1" smtClean="0">
                          <a:latin typeface="Cambria Math" panose="02040503050406030204" pitchFamily="18" charset="0"/>
                          <a:ea typeface="Cambria Math" panose="02040503050406030204" pitchFamily="18" charset="0"/>
                        </a:rPr>
                        <m:t>𝜎</m:t>
                      </m:r>
                      <m:r>
                        <a:rPr lang="es-ES" sz="2000" i="1">
                          <a:latin typeface="Cambria Math" panose="02040503050406030204" pitchFamily="18" charset="0"/>
                          <a:ea typeface="Cambria Math" panose="02040503050406030204" pitchFamily="18" charset="0"/>
                        </a:rPr>
                        <m:t>∙</m:t>
                      </m:r>
                      <m:sSub>
                        <m:sSubPr>
                          <m:ctrlPr>
                            <a:rPr lang="es-ES" sz="2000" i="1">
                              <a:latin typeface="Cambria Math" panose="02040503050406030204" pitchFamily="18" charset="0"/>
                              <a:ea typeface="Cambria Math" panose="02040503050406030204" pitchFamily="18" charset="0"/>
                            </a:rPr>
                          </m:ctrlPr>
                        </m:sSubPr>
                        <m:e>
                          <m:acc>
                            <m:accPr>
                              <m:chr m:val="⃗"/>
                              <m:ctrlPr>
                                <a:rPr lang="es-ES" sz="2000" i="1">
                                  <a:latin typeface="Cambria Math" panose="02040503050406030204" pitchFamily="18" charset="0"/>
                                  <a:ea typeface="Cambria Math" panose="02040503050406030204" pitchFamily="18" charset="0"/>
                                </a:rPr>
                              </m:ctrlPr>
                            </m:accPr>
                            <m:e>
                              <m:r>
                                <a:rPr lang="es-ES" sz="2000" i="1">
                                  <a:latin typeface="Cambria Math" panose="02040503050406030204" pitchFamily="18" charset="0"/>
                                  <a:ea typeface="Cambria Math" panose="02040503050406030204" pitchFamily="18" charset="0"/>
                                </a:rPr>
                                <m:t>𝑖</m:t>
                              </m:r>
                            </m:e>
                          </m:acc>
                        </m:e>
                        <m:sub>
                          <m:r>
                            <a:rPr lang="es-ES" sz="2000" i="1">
                              <a:latin typeface="Cambria Math" panose="02040503050406030204" pitchFamily="18" charset="0"/>
                              <a:ea typeface="Cambria Math" panose="02040503050406030204" pitchFamily="18" charset="0"/>
                            </a:rPr>
                            <m:t>𝑑𝑞𝑠</m:t>
                          </m:r>
                        </m:sub>
                      </m:sSub>
                      <m:r>
                        <a:rPr lang="es-ES" sz="2000"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Rectángulo 60">
                <a:extLst>
                  <a:ext uri="{FF2B5EF4-FFF2-40B4-BE49-F238E27FC236}">
                    <a16:creationId xmlns:a16="http://schemas.microsoft.com/office/drawing/2014/main" id="{12B9FA47-986C-49A1-973C-6D7EA41A5C3F}"/>
                  </a:ext>
                </a:extLst>
              </p:cNvPr>
              <p:cNvSpPr>
                <a:spLocks noRot="1" noChangeAspect="1" noMove="1" noResize="1" noEditPoints="1" noAdjustHandles="1" noChangeArrowheads="1" noChangeShapeType="1" noTextEdit="1"/>
              </p:cNvSpPr>
              <p:nvPr/>
            </p:nvSpPr>
            <p:spPr>
              <a:xfrm>
                <a:off x="1208220" y="4301272"/>
                <a:ext cx="3503267" cy="7204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ángulo 61">
                <a:extLst>
                  <a:ext uri="{FF2B5EF4-FFF2-40B4-BE49-F238E27FC236}">
                    <a16:creationId xmlns:a16="http://schemas.microsoft.com/office/drawing/2014/main" id="{F5828935-B347-4133-B61F-0E8210C8AFC9}"/>
                  </a:ext>
                </a:extLst>
              </p:cNvPr>
              <p:cNvSpPr/>
              <p:nvPr/>
            </p:nvSpPr>
            <p:spPr>
              <a:xfrm>
                <a:off x="1905627" y="5001901"/>
                <a:ext cx="2341282" cy="413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𝑚𝑎𝑥</m:t>
                          </m:r>
                        </m:sub>
                      </m:sSub>
                      <m:r>
                        <a:rPr lang="es-ES" sz="2000">
                          <a:latin typeface="Cambria Math" panose="02040503050406030204" pitchFamily="18" charset="0"/>
                          <a:ea typeface="Cambria Math" panose="02040503050406030204" pitchFamily="18" charset="0"/>
                        </a:rPr>
                        <m:t>=</m:t>
                      </m:r>
                      <m:r>
                        <a:rPr lang="es-ES" sz="2000" b="0" i="0" smtClean="0">
                          <a:latin typeface="Cambria Math" panose="02040503050406030204" pitchFamily="18" charset="0"/>
                          <a:ea typeface="Cambria Math" panose="02040503050406030204" pitchFamily="18" charset="0"/>
                        </a:rPr>
                        <m:t>0.047 </m:t>
                      </m:r>
                      <m:r>
                        <m:rPr>
                          <m:sty m:val="p"/>
                        </m:rPr>
                        <a:rPr lang="es-ES" sz="2000" b="0" i="0" smtClean="0">
                          <a:latin typeface="Cambria Math" panose="02040503050406030204" pitchFamily="18" charset="0"/>
                          <a:ea typeface="Cambria Math" panose="02040503050406030204" pitchFamily="18" charset="0"/>
                        </a:rPr>
                        <m:t>Wb</m:t>
                      </m:r>
                    </m:oMath>
                  </m:oMathPara>
                </a14:m>
                <a:endParaRPr lang="en-US" dirty="0"/>
              </a:p>
            </p:txBody>
          </p:sp>
        </mc:Choice>
        <mc:Fallback xmlns="">
          <p:sp>
            <p:nvSpPr>
              <p:cNvPr id="62" name="Rectángulo 61">
                <a:extLst>
                  <a:ext uri="{FF2B5EF4-FFF2-40B4-BE49-F238E27FC236}">
                    <a16:creationId xmlns:a16="http://schemas.microsoft.com/office/drawing/2014/main" id="{F5828935-B347-4133-B61F-0E8210C8AFC9}"/>
                  </a:ext>
                </a:extLst>
              </p:cNvPr>
              <p:cNvSpPr>
                <a:spLocks noRot="1" noChangeAspect="1" noMove="1" noResize="1" noEditPoints="1" noAdjustHandles="1" noChangeArrowheads="1" noChangeShapeType="1" noTextEdit="1"/>
              </p:cNvSpPr>
              <p:nvPr/>
            </p:nvSpPr>
            <p:spPr>
              <a:xfrm>
                <a:off x="1905627" y="5001901"/>
                <a:ext cx="2341282" cy="4135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ángulo 62">
                <a:extLst>
                  <a:ext uri="{FF2B5EF4-FFF2-40B4-BE49-F238E27FC236}">
                    <a16:creationId xmlns:a16="http://schemas.microsoft.com/office/drawing/2014/main" id="{EEA38128-44E6-4E04-BF61-0B70E7A19CB8}"/>
                  </a:ext>
                </a:extLst>
              </p:cNvPr>
              <p:cNvSpPr/>
              <p:nvPr/>
            </p:nvSpPr>
            <p:spPr>
              <a:xfrm>
                <a:off x="393131" y="5229305"/>
                <a:ext cx="6096000" cy="701731"/>
              </a:xfrm>
              <a:prstGeom prst="rect">
                <a:avLst/>
              </a:prstGeom>
            </p:spPr>
            <p:txBody>
              <a:bodyPr>
                <a:spAutoFit/>
              </a:bodyPr>
              <a:lstStyle/>
              <a:p>
                <a:endParaRPr lang="en-GB" spc="300" dirty="0"/>
              </a:p>
              <a:p>
                <a:pPr marL="285750" indent="-285750">
                  <a:buFont typeface="Wingdings" panose="05000000000000000000" pitchFamily="2" charset="2"/>
                  <a:buChar char="Ø"/>
                </a:pPr>
                <a:r>
                  <a:rPr lang="en-GB" sz="2000" spc="300" dirty="0"/>
                  <a:t>Constant </a:t>
                </a:r>
                <a14:m>
                  <m:oMath xmlns:m="http://schemas.openxmlformats.org/officeDocument/2006/math">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𝑟𝑒𝑓</m:t>
                        </m:r>
                      </m:sub>
                    </m:sSub>
                    <m:r>
                      <m:rPr>
                        <m:nor/>
                      </m:rPr>
                      <a:rPr lang="es-ES" sz="2000" b="0" i="0" smtClean="0">
                        <a:latin typeface="Cambria Math" panose="02040503050406030204" pitchFamily="18" charset="0"/>
                        <a:ea typeface="Cambria Math" panose="02040503050406030204" pitchFamily="18" charset="0"/>
                      </a:rPr>
                      <m:t>  </m:t>
                    </m:r>
                    <m:r>
                      <m:rPr>
                        <m:nor/>
                      </m:rPr>
                      <a:rPr lang="en-GB" sz="2000" spc="300" dirty="0"/>
                      <m:t>up</m:t>
                    </m:r>
                    <m:r>
                      <m:rPr>
                        <m:nor/>
                      </m:rPr>
                      <a:rPr lang="en-GB" sz="2000" spc="300" dirty="0"/>
                      <m:t> </m:t>
                    </m:r>
                    <m:r>
                      <m:rPr>
                        <m:nor/>
                      </m:rPr>
                      <a:rPr lang="en-GB" sz="2000" spc="300" dirty="0"/>
                      <m:t>to</m:t>
                    </m:r>
                    <m:r>
                      <m:rPr>
                        <m:nor/>
                      </m:rPr>
                      <a:rPr lang="en-GB" sz="2000" spc="300" dirty="0"/>
                      <m:t> </m:t>
                    </m:r>
                    <m:r>
                      <m:rPr>
                        <m:nor/>
                      </m:rPr>
                      <a:rPr lang="en-GB" sz="2000" spc="300" dirty="0"/>
                      <m:t>rated</m:t>
                    </m:r>
                    <m:r>
                      <m:rPr>
                        <m:nor/>
                      </m:rPr>
                      <a:rPr lang="en-GB" sz="2000" spc="300" dirty="0"/>
                      <m:t> </m:t>
                    </m:r>
                    <m:r>
                      <m:rPr>
                        <m:nor/>
                      </m:rPr>
                      <a:rPr lang="en-GB" sz="2000" spc="300" dirty="0"/>
                      <m:t>speed</m:t>
                    </m:r>
                  </m:oMath>
                </a14:m>
                <a:r>
                  <a:rPr lang="en-GB" sz="2000" spc="300" dirty="0"/>
                  <a:t>:</a:t>
                </a:r>
              </a:p>
            </p:txBody>
          </p:sp>
        </mc:Choice>
        <mc:Fallback xmlns="">
          <p:sp>
            <p:nvSpPr>
              <p:cNvPr id="63" name="Rectángulo 62">
                <a:extLst>
                  <a:ext uri="{FF2B5EF4-FFF2-40B4-BE49-F238E27FC236}">
                    <a16:creationId xmlns:a16="http://schemas.microsoft.com/office/drawing/2014/main" id="{EEA38128-44E6-4E04-BF61-0B70E7A19CB8}"/>
                  </a:ext>
                </a:extLst>
              </p:cNvPr>
              <p:cNvSpPr>
                <a:spLocks noRot="1" noChangeAspect="1" noMove="1" noResize="1" noEditPoints="1" noAdjustHandles="1" noChangeArrowheads="1" noChangeShapeType="1" noTextEdit="1"/>
              </p:cNvSpPr>
              <p:nvPr/>
            </p:nvSpPr>
            <p:spPr>
              <a:xfrm>
                <a:off x="393131" y="5229305"/>
                <a:ext cx="6096000" cy="701731"/>
              </a:xfrm>
              <a:prstGeom prst="rect">
                <a:avLst/>
              </a:prstGeom>
              <a:blipFill>
                <a:blip r:embed="rId7"/>
                <a:stretch>
                  <a:fillRect l="-900" b="-1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ángulo 63">
                <a:extLst>
                  <a:ext uri="{FF2B5EF4-FFF2-40B4-BE49-F238E27FC236}">
                    <a16:creationId xmlns:a16="http://schemas.microsoft.com/office/drawing/2014/main" id="{83379E00-B0BE-4F6E-A66C-2F3B8331B110}"/>
                  </a:ext>
                </a:extLst>
              </p:cNvPr>
              <p:cNvSpPr/>
              <p:nvPr/>
            </p:nvSpPr>
            <p:spPr>
              <a:xfrm>
                <a:off x="1377561" y="5993335"/>
                <a:ext cx="3164584" cy="728726"/>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𝑖</m:t>
                          </m:r>
                        </m:e>
                        <m:sub>
                          <m:r>
                            <a:rPr lang="es-ES" sz="2000" i="1">
                              <a:latin typeface="Cambria Math" panose="02040503050406030204" pitchFamily="18" charset="0"/>
                              <a:ea typeface="Cambria Math" panose="02040503050406030204" pitchFamily="18" charset="0"/>
                            </a:rPr>
                            <m:t>𝑑𝑠</m:t>
                          </m:r>
                          <m:r>
                            <a:rPr lang="es-ES" sz="2000" b="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𝑟𝑒𝑓</m:t>
                          </m:r>
                        </m:sub>
                      </m:sSub>
                      <m:r>
                        <a:rPr lang="es-ES" sz="2000" b="0" i="1" smtClean="0">
                          <a:latin typeface="Cambria Math" panose="02040503050406030204" pitchFamily="18" charset="0"/>
                          <a:ea typeface="Cambria Math" panose="02040503050406030204" pitchFamily="18" charset="0"/>
                        </a:rPr>
                        <m:t>= </m:t>
                      </m:r>
                      <m:f>
                        <m:fPr>
                          <m:ctrlPr>
                            <a:rPr lang="es-ES" sz="2000" b="0" i="1" smtClean="0">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𝜆</m:t>
                              </m:r>
                            </m:e>
                            <m:sub>
                              <m:r>
                                <a:rPr lang="es-ES" sz="2000" i="1">
                                  <a:latin typeface="Cambria Math" panose="02040503050406030204" pitchFamily="18" charset="0"/>
                                  <a:ea typeface="Cambria Math" panose="02040503050406030204" pitchFamily="18" charset="0"/>
                                </a:rPr>
                                <m:t>𝑟</m:t>
                              </m:r>
                              <m:r>
                                <a:rPr lang="es-ES" sz="2000" i="1">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𝑚𝑎𝑥</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𝑚</m:t>
                              </m:r>
                            </m:sub>
                          </m:sSub>
                        </m:den>
                      </m:f>
                      <m:r>
                        <a:rPr lang="es-ES" sz="2000" b="0" i="0" smtClean="0">
                          <a:latin typeface="Cambria Math" panose="02040503050406030204" pitchFamily="18" charset="0"/>
                          <a:ea typeface="Cambria Math" panose="02040503050406030204" pitchFamily="18" charset="0"/>
                        </a:rPr>
                        <m:t>=123.5 </m:t>
                      </m:r>
                      <m:r>
                        <m:rPr>
                          <m:sty m:val="p"/>
                        </m:rPr>
                        <a:rPr lang="es-ES" sz="2000" b="0" i="0" smtClean="0">
                          <a:latin typeface="Cambria Math" panose="02040503050406030204" pitchFamily="18" charset="0"/>
                          <a:ea typeface="Cambria Math" panose="02040503050406030204" pitchFamily="18" charset="0"/>
                        </a:rPr>
                        <m:t>A</m:t>
                      </m:r>
                    </m:oMath>
                  </m:oMathPara>
                </a14:m>
                <a:endParaRPr lang="en-US" dirty="0"/>
              </a:p>
            </p:txBody>
          </p:sp>
        </mc:Choice>
        <mc:Fallback xmlns="">
          <p:sp>
            <p:nvSpPr>
              <p:cNvPr id="64" name="Rectángulo 63">
                <a:extLst>
                  <a:ext uri="{FF2B5EF4-FFF2-40B4-BE49-F238E27FC236}">
                    <a16:creationId xmlns:a16="http://schemas.microsoft.com/office/drawing/2014/main" id="{83379E00-B0BE-4F6E-A66C-2F3B8331B110}"/>
                  </a:ext>
                </a:extLst>
              </p:cNvPr>
              <p:cNvSpPr>
                <a:spLocks noRot="1" noChangeAspect="1" noMove="1" noResize="1" noEditPoints="1" noAdjustHandles="1" noChangeArrowheads="1" noChangeShapeType="1" noTextEdit="1"/>
              </p:cNvSpPr>
              <p:nvPr/>
            </p:nvSpPr>
            <p:spPr>
              <a:xfrm>
                <a:off x="1377561" y="5993335"/>
                <a:ext cx="3164584" cy="728726"/>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sp>
        <p:nvSpPr>
          <p:cNvPr id="65" name="Elipse 64">
            <a:extLst>
              <a:ext uri="{FF2B5EF4-FFF2-40B4-BE49-F238E27FC236}">
                <a16:creationId xmlns:a16="http://schemas.microsoft.com/office/drawing/2014/main" id="{211A7458-3493-430B-AB9D-4D2051E32E14}"/>
              </a:ext>
            </a:extLst>
          </p:cNvPr>
          <p:cNvSpPr/>
          <p:nvPr/>
        </p:nvSpPr>
        <p:spPr>
          <a:xfrm>
            <a:off x="5493248" y="1844675"/>
            <a:ext cx="2095019" cy="104752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3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059E977A-AC93-493A-AD9C-64A079F43EA2}"/>
                  </a:ext>
                </a:extLst>
              </p:cNvPr>
              <p:cNvSpPr txBox="1"/>
              <p:nvPr/>
            </p:nvSpPr>
            <p:spPr>
              <a:xfrm>
                <a:off x="702161" y="1084732"/>
                <a:ext cx="4309328" cy="3378425"/>
              </a:xfrm>
              <a:prstGeom prst="rect">
                <a:avLst/>
              </a:prstGeom>
              <a:noFill/>
            </p:spPr>
            <p:txBody>
              <a:bodyPr wrap="square" rtlCol="0">
                <a:spAutoFit/>
              </a:bodyPr>
              <a:lstStyle/>
              <a:p>
                <a:endParaRPr lang="en-GB" sz="2800" spc="300" dirty="0"/>
              </a:p>
              <a:p>
                <a:pPr marL="285750" indent="-285750">
                  <a:buFont typeface="Wingdings" panose="05000000000000000000" pitchFamily="2" charset="2"/>
                  <a:buChar char="Ø"/>
                </a:pPr>
                <a:r>
                  <a:rPr lang="en-GB" sz="2000" spc="300" dirty="0"/>
                  <a:t>Same PI parameters for </a:t>
                </a:r>
                <a14:m>
                  <m:oMath xmlns:m="http://schemas.openxmlformats.org/officeDocument/2006/math">
                    <m:sSub>
                      <m:sSubPr>
                        <m:ctrlPr>
                          <a:rPr lang="en-GB" sz="2000" i="1" spc="300" smtClean="0">
                            <a:latin typeface="Cambria Math" panose="02040503050406030204" pitchFamily="18" charset="0"/>
                          </a:rPr>
                        </m:ctrlPr>
                      </m:sSubPr>
                      <m:e>
                        <m:r>
                          <a:rPr lang="es-ES" sz="2000" b="0" i="1" spc="300" smtClean="0">
                            <a:latin typeface="Cambria Math" panose="02040503050406030204" pitchFamily="18" charset="0"/>
                          </a:rPr>
                          <m:t>𝑖</m:t>
                        </m:r>
                      </m:e>
                      <m:sub>
                        <m:r>
                          <a:rPr lang="es-ES" sz="2000" b="0" i="1" spc="300" smtClean="0">
                            <a:latin typeface="Cambria Math" panose="02040503050406030204" pitchFamily="18" charset="0"/>
                          </a:rPr>
                          <m:t>𝑑𝑠</m:t>
                        </m:r>
                      </m:sub>
                    </m:sSub>
                  </m:oMath>
                </a14:m>
                <a:r>
                  <a:rPr lang="en-GB" sz="2000" spc="300" dirty="0"/>
                  <a:t> and </a:t>
                </a:r>
                <a14:m>
                  <m:oMath xmlns:m="http://schemas.openxmlformats.org/officeDocument/2006/math">
                    <m:sSub>
                      <m:sSubPr>
                        <m:ctrlPr>
                          <a:rPr lang="en-GB" sz="2000" i="1" spc="300">
                            <a:latin typeface="Cambria Math" panose="02040503050406030204" pitchFamily="18" charset="0"/>
                          </a:rPr>
                        </m:ctrlPr>
                      </m:sSubPr>
                      <m:e>
                        <m:r>
                          <a:rPr lang="es-ES" sz="2000" i="1" spc="300">
                            <a:latin typeface="Cambria Math" panose="02040503050406030204" pitchFamily="18" charset="0"/>
                          </a:rPr>
                          <m:t>𝑖</m:t>
                        </m:r>
                      </m:e>
                      <m:sub>
                        <m:r>
                          <a:rPr lang="es-ES" sz="2000" b="0" i="1" spc="300" smtClean="0">
                            <a:latin typeface="Cambria Math" panose="02040503050406030204" pitchFamily="18" charset="0"/>
                          </a:rPr>
                          <m:t>𝑞</m:t>
                        </m:r>
                        <m:r>
                          <a:rPr lang="es-ES" sz="2000" i="1" spc="300">
                            <a:latin typeface="Cambria Math" panose="02040503050406030204" pitchFamily="18" charset="0"/>
                          </a:rPr>
                          <m:t>𝑠</m:t>
                        </m:r>
                      </m:sub>
                    </m:sSub>
                  </m:oMath>
                </a14:m>
                <a:endParaRPr lang="es-ES" sz="2000" spc="300" dirty="0"/>
              </a:p>
              <a:p>
                <a:endParaRPr lang="en-GB" sz="2000" spc="300" dirty="0"/>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Zero-pole cancellation method: </a:t>
                </a:r>
              </a:p>
              <a:p>
                <a:pPr rtl="0"/>
                <a:endParaRPr lang="en-GB" sz="1600" spc="300" dirty="0"/>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Choice>
        <mc:Fallback xmlns="">
          <p:sp>
            <p:nvSpPr>
              <p:cNvPr id="10" name="Tekstfelt 4">
                <a:extLst>
                  <a:ext uri="{FF2B5EF4-FFF2-40B4-BE49-F238E27FC236}">
                    <a16:creationId xmlns:a16="http://schemas.microsoft.com/office/drawing/2014/main" id="{059E977A-AC93-493A-AD9C-64A079F43EA2}"/>
                  </a:ext>
                </a:extLst>
              </p:cNvPr>
              <p:cNvSpPr txBox="1">
                <a:spLocks noRot="1" noChangeAspect="1" noMove="1" noResize="1" noEditPoints="1" noAdjustHandles="1" noChangeArrowheads="1" noChangeShapeType="1" noTextEdit="1"/>
              </p:cNvSpPr>
              <p:nvPr/>
            </p:nvSpPr>
            <p:spPr>
              <a:xfrm>
                <a:off x="702161" y="1084732"/>
                <a:ext cx="4309328" cy="3378425"/>
              </a:xfrm>
              <a:prstGeom prst="rect">
                <a:avLst/>
              </a:prstGeom>
              <a:blipFill>
                <a:blip r:embed="rId3"/>
                <a:stretch>
                  <a:fillRect l="-1273"/>
                </a:stretch>
              </a:blipFill>
            </p:spPr>
            <p:txBody>
              <a:bodyPr/>
              <a:lstStyle/>
              <a:p>
                <a:r>
                  <a:rPr lang="en-US">
                    <a:noFill/>
                  </a:rPr>
                  <a:t> </a:t>
                </a:r>
              </a:p>
            </p:txBody>
          </p:sp>
        </mc:Fallback>
      </mc:AlternateContent>
      <p:pic>
        <p:nvPicPr>
          <p:cNvPr id="6" name="Imagen 5">
            <a:extLst>
              <a:ext uri="{FF2B5EF4-FFF2-40B4-BE49-F238E27FC236}">
                <a16:creationId xmlns:a16="http://schemas.microsoft.com/office/drawing/2014/main" id="{400E14EA-63AB-4036-B288-F9AC57F32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44" y="1266639"/>
            <a:ext cx="7067212" cy="1837309"/>
          </a:xfrm>
          <a:prstGeom prst="rect">
            <a:avLst/>
          </a:prstGeom>
        </p:spPr>
      </p:pic>
      <p:pic>
        <p:nvPicPr>
          <p:cNvPr id="9" name="Imagen 8">
            <a:extLst>
              <a:ext uri="{FF2B5EF4-FFF2-40B4-BE49-F238E27FC236}">
                <a16:creationId xmlns:a16="http://schemas.microsoft.com/office/drawing/2014/main" id="{6C594B26-7A42-4597-B94E-EFD27858B88A}"/>
              </a:ext>
            </a:extLst>
          </p:cNvPr>
          <p:cNvPicPr>
            <a:picLocks noChangeAspect="1"/>
          </p:cNvPicPr>
          <p:nvPr/>
        </p:nvPicPr>
        <p:blipFill>
          <a:blip r:embed="rId5"/>
          <a:stretch>
            <a:fillRect/>
          </a:stretch>
        </p:blipFill>
        <p:spPr>
          <a:xfrm>
            <a:off x="125163" y="4556718"/>
            <a:ext cx="5970837" cy="1053677"/>
          </a:xfrm>
          <a:prstGeom prst="rect">
            <a:avLst/>
          </a:prstGeom>
        </p:spPr>
      </p:pic>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2266525" y="3651570"/>
                <a:ext cx="1884106" cy="72045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𝑅</m:t>
                              </m:r>
                            </m:e>
                            <m:sub>
                              <m:r>
                                <a:rPr lang="es-ES" sz="2000" b="0" i="1" smtClean="0">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b="0" i="1" smtClean="0">
                                  <a:latin typeface="Cambria Math" panose="02040503050406030204" pitchFamily="18" charset="0"/>
                                </a:rPr>
                                <m:t>𝑠</m:t>
                              </m:r>
                            </m:sub>
                          </m:sSub>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2266525" y="3651570"/>
                <a:ext cx="1884106" cy="720454"/>
              </a:xfrm>
              <a:prstGeom prst="rect">
                <a:avLst/>
              </a:prstGeom>
              <a:blipFill>
                <a:blip r:embed="rId6"/>
                <a:stretch>
                  <a:fillRect/>
                </a:stretch>
              </a:blipFill>
              <a:ln w="6350">
                <a:solidFill>
                  <a:schemeClr val="tx1"/>
                </a:solidFill>
              </a:ln>
            </p:spPr>
            <p:txBody>
              <a:bodyPr/>
              <a:lstStyle/>
              <a:p>
                <a:r>
                  <a:rPr lang="en-US">
                    <a:noFill/>
                  </a:rPr>
                  <a:t> </a:t>
                </a:r>
              </a:p>
            </p:txBody>
          </p:sp>
        </mc:Fallback>
      </mc:AlternateContent>
      <p:pic>
        <p:nvPicPr>
          <p:cNvPr id="13" name="Imagen 12">
            <a:extLst>
              <a:ext uri="{FF2B5EF4-FFF2-40B4-BE49-F238E27FC236}">
                <a16:creationId xmlns:a16="http://schemas.microsoft.com/office/drawing/2014/main" id="{61FB790B-9425-406D-990B-718CE4E695C0}"/>
              </a:ext>
            </a:extLst>
          </p:cNvPr>
          <p:cNvPicPr>
            <a:picLocks noChangeAspect="1"/>
          </p:cNvPicPr>
          <p:nvPr/>
        </p:nvPicPr>
        <p:blipFill>
          <a:blip r:embed="rId7"/>
          <a:stretch>
            <a:fillRect/>
          </a:stretch>
        </p:blipFill>
        <p:spPr>
          <a:xfrm>
            <a:off x="6419850" y="4635100"/>
            <a:ext cx="5772150" cy="923925"/>
          </a:xfrm>
          <a:prstGeom prst="rect">
            <a:avLst/>
          </a:prstGeom>
        </p:spPr>
      </p:pic>
      <p:cxnSp>
        <p:nvCxnSpPr>
          <p:cNvPr id="16" name="Conector recto de flecha 15">
            <a:extLst>
              <a:ext uri="{FF2B5EF4-FFF2-40B4-BE49-F238E27FC236}">
                <a16:creationId xmlns:a16="http://schemas.microsoft.com/office/drawing/2014/main" id="{3696679D-CB58-47EC-9337-87BDEC76A644}"/>
              </a:ext>
            </a:extLst>
          </p:cNvPr>
          <p:cNvCxnSpPr>
            <a:cxnSpLocks/>
            <a:stCxn id="9" idx="3"/>
            <a:endCxn id="13" idx="1"/>
          </p:cNvCxnSpPr>
          <p:nvPr/>
        </p:nvCxnSpPr>
        <p:spPr>
          <a:xfrm>
            <a:off x="6096000" y="5083557"/>
            <a:ext cx="323850" cy="1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8118617" y="5727235"/>
                <a:ext cx="2264915" cy="40011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sub>
                      </m:sSub>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8118617" y="5727235"/>
                <a:ext cx="2264915" cy="400110"/>
              </a:xfrm>
              <a:prstGeom prst="rect">
                <a:avLst/>
              </a:prstGeom>
              <a:blipFill>
                <a:blip r:embed="rId8"/>
                <a:stretch>
                  <a:fillRect b="-3030"/>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500087" y="3040950"/>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6721068" y="4063047"/>
                <a:ext cx="25651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𝑑</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0.5</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𝑠</m:t>
                          </m:r>
                        </m:sub>
                      </m:sSub>
                      <m:r>
                        <a:rPr lang="es-ES" sz="2000" b="0" i="1" smtClean="0">
                          <a:latin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𝜇</m:t>
                      </m:r>
                      <m:r>
                        <a:rPr lang="es-ES" sz="2000" b="0" i="1" smtClean="0">
                          <a:latin typeface="Cambria Math" panose="02040503050406030204" pitchFamily="18" charset="0"/>
                          <a:ea typeface="Cambria Math" panose="02040503050406030204" pitchFamily="18" charset="0"/>
                        </a:rPr>
                        <m:t>𝑠</m:t>
                      </m:r>
                    </m:oMath>
                  </m:oMathPara>
                </a14:m>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6721068" y="4063047"/>
                <a:ext cx="2565189" cy="400110"/>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6731924" y="3571302"/>
                <a:ext cx="2740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6731924" y="3571302"/>
                <a:ext cx="2740174" cy="400110"/>
              </a:xfrm>
              <a:prstGeom prst="rect">
                <a:avLst/>
              </a:prstGeom>
              <a:blipFill>
                <a:blip r:embed="rId10"/>
                <a:stretch>
                  <a:fillRect b="-4615"/>
                </a:stretch>
              </a:blipFill>
            </p:spPr>
            <p:txBody>
              <a:bodyPr/>
              <a:lstStyle/>
              <a:p>
                <a:r>
                  <a:rPr lang="en-US">
                    <a:noFill/>
                  </a:rPr>
                  <a:t> </a:t>
                </a:r>
              </a:p>
            </p:txBody>
          </p:sp>
        </mc:Fallback>
      </mc:AlternateContent>
      <p:sp>
        <p:nvSpPr>
          <p:cNvPr id="5" name="Rectángulo 4">
            <a:extLst>
              <a:ext uri="{FF2B5EF4-FFF2-40B4-BE49-F238E27FC236}">
                <a16:creationId xmlns:a16="http://schemas.microsoft.com/office/drawing/2014/main" id="{D428B61F-0A88-4239-B619-FB2E70FD8B6D}"/>
              </a:ext>
            </a:extLst>
          </p:cNvPr>
          <p:cNvSpPr/>
          <p:nvPr/>
        </p:nvSpPr>
        <p:spPr>
          <a:xfrm>
            <a:off x="6781552" y="3105298"/>
            <a:ext cx="2674130" cy="400110"/>
          </a:xfrm>
          <a:prstGeom prst="rect">
            <a:avLst/>
          </a:prstGeom>
        </p:spPr>
        <p:txBody>
          <a:bodyPr wrap="none">
            <a:spAutoFit/>
          </a:bodyPr>
          <a:lstStyle/>
          <a:p>
            <a:r>
              <a:rPr lang="en-GB" sz="2000" spc="300" dirty="0"/>
              <a:t>Overshoot &lt; 2% </a:t>
            </a:r>
          </a:p>
        </p:txBody>
      </p:sp>
    </p:spTree>
    <p:extLst>
      <p:ext uri="{BB962C8B-B14F-4D97-AF65-F5344CB8AC3E}">
        <p14:creationId xmlns:p14="http://schemas.microsoft.com/office/powerpoint/2010/main" val="332885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a:t>
            </a:r>
            <a:r>
              <a:rPr lang="es-ES" dirty="0" err="1"/>
              <a:t>current</a:t>
            </a:r>
            <a:r>
              <a:rPr lang="es-ES" dirty="0"/>
              <a:t> </a:t>
            </a:r>
            <a:r>
              <a:rPr lang="es-ES" dirty="0" err="1"/>
              <a:t>controllers</a:t>
            </a:r>
            <a:r>
              <a:rPr lang="es-ES" dirty="0"/>
              <a:t>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8" name="Imagen 7">
            <a:extLst>
              <a:ext uri="{FF2B5EF4-FFF2-40B4-BE49-F238E27FC236}">
                <a16:creationId xmlns:a16="http://schemas.microsoft.com/office/drawing/2014/main" id="{7808AC91-43E6-478A-97DE-2CF36FDB9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7" y="1521294"/>
            <a:ext cx="4840200" cy="4377761"/>
          </a:xfrm>
          <a:prstGeom prst="rect">
            <a:avLst/>
          </a:prstGeom>
        </p:spPr>
      </p:pic>
      <p:pic>
        <p:nvPicPr>
          <p:cNvPr id="5" name="Imagen 4">
            <a:extLst>
              <a:ext uri="{FF2B5EF4-FFF2-40B4-BE49-F238E27FC236}">
                <a16:creationId xmlns:a16="http://schemas.microsoft.com/office/drawing/2014/main" id="{ACF5C191-CB5F-49CC-A923-ACB26167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707" y="1348034"/>
            <a:ext cx="4965966" cy="4684996"/>
          </a:xfrm>
          <a:prstGeom prst="rect">
            <a:avLst/>
          </a:prstGeom>
        </p:spPr>
      </p:pic>
    </p:spTree>
    <p:extLst>
      <p:ext uri="{BB962C8B-B14F-4D97-AF65-F5344CB8AC3E}">
        <p14:creationId xmlns:p14="http://schemas.microsoft.com/office/powerpoint/2010/main" val="332840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 </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sp>
        <p:nvSpPr>
          <p:cNvPr id="10" name="Tekstfelt 4">
            <a:extLst>
              <a:ext uri="{FF2B5EF4-FFF2-40B4-BE49-F238E27FC236}">
                <a16:creationId xmlns:a16="http://schemas.microsoft.com/office/drawing/2014/main" id="{059E977A-AC93-493A-AD9C-64A079F43EA2}"/>
              </a:ext>
            </a:extLst>
          </p:cNvPr>
          <p:cNvSpPr txBox="1"/>
          <p:nvPr/>
        </p:nvSpPr>
        <p:spPr>
          <a:xfrm>
            <a:off x="700022" y="3350376"/>
            <a:ext cx="5237797" cy="2062103"/>
          </a:xfrm>
          <a:prstGeom prst="rect">
            <a:avLst/>
          </a:prstGeom>
          <a:noFill/>
        </p:spPr>
        <p:txBody>
          <a:bodyPr wrap="square" rtlCol="0">
            <a:spAutoFit/>
          </a:bodyPr>
          <a:lstStyle/>
          <a:p>
            <a:endParaRPr lang="en-GB" sz="2800" spc="300" dirty="0"/>
          </a:p>
          <a:p>
            <a:endParaRPr lang="en-GB" sz="1600" spc="3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2000" spc="300" dirty="0"/>
              <a:t>Zero-pole cancellation method:</a:t>
            </a:r>
          </a:p>
          <a:p>
            <a:pPr marL="285750" indent="-285750" rtl="0">
              <a:buFont typeface="Wingdings" panose="05000000000000000000" pitchFamily="2" charset="2"/>
              <a:buChar char="Ø"/>
            </a:pPr>
            <a:endParaRPr lang="en-GB" sz="1600" spc="300" dirty="0"/>
          </a:p>
          <a:p>
            <a:pPr rtl="0"/>
            <a:endParaRPr lang="en-GB" sz="1600" spc="300" dirty="0"/>
          </a:p>
          <a:p>
            <a:pPr rtl="0"/>
            <a:endParaRPr lang="en-GB" sz="1600" spc="300" dirty="0"/>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D02786EF-B146-442F-A5FA-5328C9106B32}"/>
                  </a:ext>
                </a:extLst>
              </p:cNvPr>
              <p:cNvSpPr/>
              <p:nvPr/>
            </p:nvSpPr>
            <p:spPr>
              <a:xfrm>
                <a:off x="1117221" y="5069554"/>
                <a:ext cx="2094676" cy="715004"/>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𝐼</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b="0" i="1" smtClean="0">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𝐵</m:t>
                          </m:r>
                        </m:num>
                        <m:den>
                          <m:r>
                            <a:rPr lang="es-ES" sz="2000" b="0" i="1" smtClean="0">
                              <a:latin typeface="Cambria Math" panose="02040503050406030204" pitchFamily="18" charset="0"/>
                              <a:ea typeface="Cambria Math" panose="02040503050406030204" pitchFamily="18" charset="0"/>
                            </a:rPr>
                            <m:t>𝐽</m:t>
                          </m:r>
                        </m:den>
                      </m:f>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1" name="Rectángulo 10">
                <a:extLst>
                  <a:ext uri="{FF2B5EF4-FFF2-40B4-BE49-F238E27FC236}">
                    <a16:creationId xmlns:a16="http://schemas.microsoft.com/office/drawing/2014/main" id="{D02786EF-B146-442F-A5FA-5328C9106B32}"/>
                  </a:ext>
                </a:extLst>
              </p:cNvPr>
              <p:cNvSpPr>
                <a:spLocks noRot="1" noChangeAspect="1" noMove="1" noResize="1" noEditPoints="1" noAdjustHandles="1" noChangeArrowheads="1" noChangeShapeType="1" noTextEdit="1"/>
              </p:cNvSpPr>
              <p:nvPr/>
            </p:nvSpPr>
            <p:spPr>
              <a:xfrm>
                <a:off x="1117221" y="5069554"/>
                <a:ext cx="2094676" cy="71500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38D5D522-7F3C-432B-9BE9-8D6238C402E1}"/>
                  </a:ext>
                </a:extLst>
              </p:cNvPr>
              <p:cNvSpPr/>
              <p:nvPr/>
            </p:nvSpPr>
            <p:spPr>
              <a:xfrm>
                <a:off x="3688983" y="5213728"/>
                <a:ext cx="2303323" cy="419730"/>
              </a:xfrm>
              <a:prstGeom prst="rect">
                <a:avLst/>
              </a:prstGeom>
              <a:ln w="63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i="1">
                              <a:latin typeface="Cambria Math" panose="02040503050406030204" pitchFamily="18" charset="0"/>
                              <a:ea typeface="Cambria Math" panose="02040503050406030204" pitchFamily="18" charset="0"/>
                            </a:rPr>
                            <m:t>𝐾</m:t>
                          </m:r>
                        </m:e>
                        <m:sub>
                          <m:r>
                            <a:rPr lang="es-ES" sz="2000" b="0" i="1" smtClean="0">
                              <a:latin typeface="Cambria Math" panose="02040503050406030204" pitchFamily="18" charset="0"/>
                              <a:ea typeface="Cambria Math" panose="02040503050406030204" pitchFamily="18" charset="0"/>
                            </a:rPr>
                            <m:t>𝑃</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𝐽</m:t>
                      </m:r>
                      <m:r>
                        <a:rPr lang="es-ES" sz="2000" b="0" i="1" smtClean="0">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 </m:t>
                      </m:r>
                      <m:sSubSup>
                        <m:sSubSupPr>
                          <m:ctrlPr>
                            <a:rPr lang="es-ES" sz="2000" b="0" i="1" smtClean="0">
                              <a:latin typeface="Cambria Math" panose="02040503050406030204" pitchFamily="18" charset="0"/>
                              <a:ea typeface="Cambria Math" panose="02040503050406030204" pitchFamily="18" charset="0"/>
                            </a:rPr>
                          </m:ctrlPr>
                        </m:sSubSupPr>
                        <m:e>
                          <m:r>
                            <a:rPr lang="es-ES" sz="2000" b="0" i="1" smtClean="0">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𝑛</m:t>
                          </m:r>
                        </m:sub>
                        <m:sup>
                          <m:r>
                            <a:rPr lang="es-ES" sz="2000"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19" name="Rectángulo 18">
                <a:extLst>
                  <a:ext uri="{FF2B5EF4-FFF2-40B4-BE49-F238E27FC236}">
                    <a16:creationId xmlns:a16="http://schemas.microsoft.com/office/drawing/2014/main" id="{38D5D522-7F3C-432B-9BE9-8D6238C402E1}"/>
                  </a:ext>
                </a:extLst>
              </p:cNvPr>
              <p:cNvSpPr>
                <a:spLocks noRot="1" noChangeAspect="1" noMove="1" noResize="1" noEditPoints="1" noAdjustHandles="1" noChangeArrowheads="1" noChangeShapeType="1" noTextEdit="1"/>
              </p:cNvSpPr>
              <p:nvPr/>
            </p:nvSpPr>
            <p:spPr>
              <a:xfrm>
                <a:off x="3688983" y="5213728"/>
                <a:ext cx="2303323" cy="419730"/>
              </a:xfrm>
              <a:prstGeom prst="rect">
                <a:avLst/>
              </a:prstGeom>
              <a:blipFill>
                <a:blip r:embed="rId4"/>
                <a:stretch>
                  <a:fillRect b="-7143"/>
                </a:stretch>
              </a:blipFill>
              <a:ln w="6350">
                <a:solidFill>
                  <a:schemeClr val="tx1"/>
                </a:solidFill>
              </a:ln>
            </p:spPr>
            <p:txBody>
              <a:bodyPr/>
              <a:lstStyle/>
              <a:p>
                <a:r>
                  <a:rPr lang="en-US">
                    <a:noFill/>
                  </a:rPr>
                  <a:t> </a:t>
                </a:r>
              </a:p>
            </p:txBody>
          </p:sp>
        </mc:Fallback>
      </mc:AlternateContent>
      <p:sp>
        <p:nvSpPr>
          <p:cNvPr id="22" name="Abrir llave 21">
            <a:extLst>
              <a:ext uri="{FF2B5EF4-FFF2-40B4-BE49-F238E27FC236}">
                <a16:creationId xmlns:a16="http://schemas.microsoft.com/office/drawing/2014/main" id="{C7177CB5-1F19-4026-A0D2-F686870B2E80}"/>
              </a:ext>
            </a:extLst>
          </p:cNvPr>
          <p:cNvSpPr/>
          <p:nvPr/>
        </p:nvSpPr>
        <p:spPr>
          <a:xfrm>
            <a:off x="6845046" y="4135847"/>
            <a:ext cx="69448" cy="142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F0B90D4-C436-4466-AF7E-1BA33735C32A}"/>
                  </a:ext>
                </a:extLst>
              </p:cNvPr>
              <p:cNvSpPr/>
              <p:nvPr/>
            </p:nvSpPr>
            <p:spPr>
              <a:xfrm>
                <a:off x="7142406" y="5264777"/>
                <a:ext cx="4864152" cy="677108"/>
              </a:xfrm>
              <a:prstGeom prst="rect">
                <a:avLst/>
              </a:prstGeom>
            </p:spPr>
            <p:txBody>
              <a:bodyPr wrap="none">
                <a:spAutoFit/>
              </a:bodyPr>
              <a:lstStyle/>
              <a:p>
                <a14:m>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𝑇</m:t>
                        </m:r>
                      </m:e>
                      <m:sub>
                        <m:r>
                          <a:rPr lang="es-ES" sz="2000" b="0" i="1" smtClean="0">
                            <a:latin typeface="Cambria Math" panose="02040503050406030204" pitchFamily="18" charset="0"/>
                            <a:ea typeface="Cambria Math" panose="02040503050406030204" pitchFamily="18" charset="0"/>
                          </a:rPr>
                          <m:t>𝑐</m:t>
                        </m:r>
                      </m:sub>
                    </m:sSub>
                    <m:r>
                      <a:rPr lang="es-ES" sz="2000" i="1">
                        <a:latin typeface="Cambria Math" panose="02040503050406030204" pitchFamily="18" charset="0"/>
                        <a:ea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1.4 </m:t>
                    </m:r>
                    <m:r>
                      <a:rPr lang="es-ES" sz="2000" b="0" i="1" smtClean="0">
                        <a:latin typeface="Cambria Math" panose="02040503050406030204" pitchFamily="18" charset="0"/>
                        <a:ea typeface="Cambria Math" panose="02040503050406030204" pitchFamily="18" charset="0"/>
                      </a:rPr>
                      <m:t>𝑚𝑠</m:t>
                    </m:r>
                  </m:oMath>
                </a14:m>
                <a:r>
                  <a:rPr lang="en-US" sz="2000" dirty="0"/>
                  <a:t>  (</a:t>
                </a:r>
                <a:r>
                  <a:rPr lang="en-GB" sz="2000" spc="300" dirty="0"/>
                  <a:t>from step response) </a:t>
                </a:r>
              </a:p>
              <a:p>
                <a:endParaRPr lang="en-US" dirty="0"/>
              </a:p>
            </p:txBody>
          </p:sp>
        </mc:Choice>
        <mc:Fallback xmlns="">
          <p:sp>
            <p:nvSpPr>
              <p:cNvPr id="23" name="Rectángulo 22">
                <a:extLst>
                  <a:ext uri="{FF2B5EF4-FFF2-40B4-BE49-F238E27FC236}">
                    <a16:creationId xmlns:a16="http://schemas.microsoft.com/office/drawing/2014/main" id="{BF0B90D4-C436-4466-AF7E-1BA33735C32A}"/>
                  </a:ext>
                </a:extLst>
              </p:cNvPr>
              <p:cNvSpPr>
                <a:spLocks noRot="1" noChangeAspect="1" noMove="1" noResize="1" noEditPoints="1" noAdjustHandles="1" noChangeArrowheads="1" noChangeShapeType="1" noTextEdit="1"/>
              </p:cNvSpPr>
              <p:nvPr/>
            </p:nvSpPr>
            <p:spPr>
              <a:xfrm>
                <a:off x="7142406" y="5264777"/>
                <a:ext cx="4864152" cy="677108"/>
              </a:xfrm>
              <a:prstGeom prst="rect">
                <a:avLst/>
              </a:prstGeom>
              <a:blipFill>
                <a:blip r:embed="rId5"/>
                <a:stretch>
                  <a:fillRect t="-4505"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ángulo 23">
                <a:extLst>
                  <a:ext uri="{FF2B5EF4-FFF2-40B4-BE49-F238E27FC236}">
                    <a16:creationId xmlns:a16="http://schemas.microsoft.com/office/drawing/2014/main" id="{8B74D4AA-AFE9-4C2D-BA12-FE148CDEADFC}"/>
                  </a:ext>
                </a:extLst>
              </p:cNvPr>
              <p:cNvSpPr/>
              <p:nvPr/>
            </p:nvSpPr>
            <p:spPr>
              <a:xfrm>
                <a:off x="7142406" y="4565469"/>
                <a:ext cx="3777444"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i="1" smtClean="0">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b="0" i="1" smtClean="0">
                              <a:latin typeface="Cambria Math" panose="02040503050406030204" pitchFamily="18" charset="0"/>
                              <a:ea typeface="Cambria Math" panose="02040503050406030204" pitchFamily="18" charset="0"/>
                            </a:rPr>
                            <m:t>𝐵𝑊</m:t>
                          </m:r>
                          <m:r>
                            <a:rPr lang="es-ES" sz="2000" b="0" i="1" smtClean="0">
                              <a:latin typeface="Cambria Math" panose="02040503050406030204" pitchFamily="18" charset="0"/>
                              <a:ea typeface="Cambria Math" panose="02040503050406030204" pitchFamily="18" charset="0"/>
                            </a:rPr>
                            <m:t>,</m:t>
                          </m:r>
                          <m:r>
                            <a:rPr lang="es-ES" sz="2000" i="1">
                              <a:latin typeface="Cambria Math" panose="02040503050406030204" pitchFamily="18" charset="0"/>
                              <a:ea typeface="Cambria Math" panose="02040503050406030204" pitchFamily="18" charset="0"/>
                            </a:rPr>
                            <m:t>𝜔</m:t>
                          </m:r>
                        </m:sub>
                      </m:sSub>
                      <m:r>
                        <a:rPr lang="es-ES" sz="2000" i="1">
                          <a:latin typeface="Cambria Math" panose="02040503050406030204" pitchFamily="18" charset="0"/>
                          <a:ea typeface="Cambria Math" panose="02040503050406030204" pitchFamily="18" charset="0"/>
                        </a:rPr>
                        <m:t> =</m:t>
                      </m:r>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𝜔</m:t>
                              </m:r>
                            </m:e>
                            <m:sub>
                              <m:r>
                                <a:rPr lang="es-ES" sz="2000" i="1">
                                  <a:latin typeface="Cambria Math" panose="02040503050406030204" pitchFamily="18" charset="0"/>
                                  <a:ea typeface="Cambria Math" panose="02040503050406030204" pitchFamily="18" charset="0"/>
                                </a:rPr>
                                <m:t>𝐵𝑊</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𝑐</m:t>
                              </m:r>
                            </m:sub>
                          </m:sSub>
                        </m:num>
                        <m:den>
                          <m:r>
                            <a:rPr lang="es-ES" sz="2000" b="0" i="1" smtClean="0">
                              <a:latin typeface="Cambria Math" panose="02040503050406030204" pitchFamily="18" charset="0"/>
                              <a:ea typeface="Cambria Math" panose="02040503050406030204" pitchFamily="18" charset="0"/>
                            </a:rPr>
                            <m:t>10</m:t>
                          </m:r>
                        </m:den>
                      </m:f>
                      <m:r>
                        <a:rPr lang="es-ES" sz="2000" b="0" i="1" smtClean="0">
                          <a:latin typeface="Cambria Math" panose="02040503050406030204" pitchFamily="18" charset="0"/>
                          <a:ea typeface="Cambria Math" panose="02040503050406030204" pitchFamily="18" charset="0"/>
                        </a:rPr>
                        <m:t>=2</m:t>
                      </m:r>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 </m:t>
                      </m:r>
                      <m:r>
                        <a:rPr lang="es-ES" sz="2000" i="1" smtClean="0">
                          <a:latin typeface="Cambria Math" panose="02040503050406030204" pitchFamily="18" charset="0"/>
                          <a:ea typeface="Cambria Math" panose="02040503050406030204" pitchFamily="18" charset="0"/>
                        </a:rPr>
                        <m:t>𝜋</m:t>
                      </m:r>
                      <m:r>
                        <a:rPr lang="es-ES" sz="2000" i="1">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50 </m:t>
                      </m:r>
                      <m:r>
                        <a:rPr lang="es-ES" sz="2000" b="0" i="1" smtClean="0">
                          <a:latin typeface="Cambria Math" panose="02040503050406030204" pitchFamily="18" charset="0"/>
                          <a:ea typeface="Cambria Math" panose="02040503050406030204" pitchFamily="18" charset="0"/>
                        </a:rPr>
                        <m:t>𝐻𝑧</m:t>
                      </m:r>
                    </m:oMath>
                  </m:oMathPara>
                </a14:m>
                <a:endParaRPr lang="en-US" dirty="0"/>
              </a:p>
            </p:txBody>
          </p:sp>
        </mc:Choice>
        <mc:Fallback xmlns="">
          <p:sp>
            <p:nvSpPr>
              <p:cNvPr id="24" name="Rectángulo 23">
                <a:extLst>
                  <a:ext uri="{FF2B5EF4-FFF2-40B4-BE49-F238E27FC236}">
                    <a16:creationId xmlns:a16="http://schemas.microsoft.com/office/drawing/2014/main" id="{8B74D4AA-AFE9-4C2D-BA12-FE148CDEADFC}"/>
                  </a:ext>
                </a:extLst>
              </p:cNvPr>
              <p:cNvSpPr>
                <a:spLocks noRot="1" noChangeAspect="1" noMove="1" noResize="1" noEditPoints="1" noAdjustHandles="1" noChangeArrowheads="1" noChangeShapeType="1" noTextEdit="1"/>
              </p:cNvSpPr>
              <p:nvPr/>
            </p:nvSpPr>
            <p:spPr>
              <a:xfrm>
                <a:off x="7142406" y="4565469"/>
                <a:ext cx="3777444" cy="619465"/>
              </a:xfrm>
              <a:prstGeom prst="rect">
                <a:avLst/>
              </a:prstGeom>
              <a:blipFill>
                <a:blip r:embed="rId6"/>
                <a:stretch>
                  <a:fillRect/>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AFA87061-8965-441E-A90C-BB25154DC6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088" y="1560838"/>
            <a:ext cx="9584938" cy="2013372"/>
          </a:xfrm>
          <a:prstGeom prst="rect">
            <a:avLst/>
          </a:prstGeom>
        </p:spPr>
      </p:pic>
      <p:sp>
        <p:nvSpPr>
          <p:cNvPr id="14" name="Rectángulo 13">
            <a:extLst>
              <a:ext uri="{FF2B5EF4-FFF2-40B4-BE49-F238E27FC236}">
                <a16:creationId xmlns:a16="http://schemas.microsoft.com/office/drawing/2014/main" id="{72624DB4-3C31-4776-A0FA-1999E653CF9C}"/>
              </a:ext>
            </a:extLst>
          </p:cNvPr>
          <p:cNvSpPr/>
          <p:nvPr/>
        </p:nvSpPr>
        <p:spPr>
          <a:xfrm>
            <a:off x="7142406" y="4083338"/>
            <a:ext cx="2674130" cy="400110"/>
          </a:xfrm>
          <a:prstGeom prst="rect">
            <a:avLst/>
          </a:prstGeom>
        </p:spPr>
        <p:txBody>
          <a:bodyPr wrap="none">
            <a:spAutoFit/>
          </a:bodyPr>
          <a:lstStyle/>
          <a:p>
            <a:r>
              <a:rPr lang="en-GB" sz="2000" spc="300" dirty="0"/>
              <a:t>Overshoot &lt; 5% </a:t>
            </a:r>
          </a:p>
        </p:txBody>
      </p:sp>
    </p:spTree>
    <p:extLst>
      <p:ext uri="{BB962C8B-B14F-4D97-AF65-F5344CB8AC3E}">
        <p14:creationId xmlns:p14="http://schemas.microsoft.com/office/powerpoint/2010/main" val="3303757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a:t>PI speed controller </a:t>
            </a:r>
            <a:endParaRPr lang="en-US"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9AA54E39-9F0C-452E-AC8C-600705D75DD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s-ES" sz="1400" dirty="0"/>
              <a:t>E</a:t>
            </a:r>
            <a:r>
              <a:rPr lang="en-US" sz="1400" dirty="0" err="1"/>
              <a:t>stefanía</a:t>
            </a:r>
            <a:endParaRPr lang="en-US" dirty="0"/>
          </a:p>
        </p:txBody>
      </p:sp>
      <p:pic>
        <p:nvPicPr>
          <p:cNvPr id="4" name="Imagen 3">
            <a:extLst>
              <a:ext uri="{FF2B5EF4-FFF2-40B4-BE49-F238E27FC236}">
                <a16:creationId xmlns:a16="http://schemas.microsoft.com/office/drawing/2014/main" id="{6CF3CF13-4BD8-41ED-AB5D-0AD4FF5FBBD5}"/>
              </a:ext>
            </a:extLst>
          </p:cNvPr>
          <p:cNvPicPr>
            <a:picLocks noChangeAspect="1"/>
          </p:cNvPicPr>
          <p:nvPr/>
        </p:nvPicPr>
        <p:blipFill>
          <a:blip r:embed="rId3"/>
          <a:stretch>
            <a:fillRect/>
          </a:stretch>
        </p:blipFill>
        <p:spPr>
          <a:xfrm>
            <a:off x="877714" y="1260088"/>
            <a:ext cx="5020707" cy="4645551"/>
          </a:xfrm>
          <a:prstGeom prst="rect">
            <a:avLst/>
          </a:prstGeom>
        </p:spPr>
      </p:pic>
      <p:pic>
        <p:nvPicPr>
          <p:cNvPr id="6" name="Imagen 5">
            <a:extLst>
              <a:ext uri="{FF2B5EF4-FFF2-40B4-BE49-F238E27FC236}">
                <a16:creationId xmlns:a16="http://schemas.microsoft.com/office/drawing/2014/main" id="{07DB6C13-864E-43A0-AEBD-D29F87F3569B}"/>
              </a:ext>
            </a:extLst>
          </p:cNvPr>
          <p:cNvPicPr>
            <a:picLocks noChangeAspect="1"/>
          </p:cNvPicPr>
          <p:nvPr/>
        </p:nvPicPr>
        <p:blipFill>
          <a:blip r:embed="rId4"/>
          <a:stretch>
            <a:fillRect/>
          </a:stretch>
        </p:blipFill>
        <p:spPr>
          <a:xfrm>
            <a:off x="6248367" y="1152304"/>
            <a:ext cx="4909627" cy="4909627"/>
          </a:xfrm>
          <a:prstGeom prst="rect">
            <a:avLst/>
          </a:prstGeom>
        </p:spPr>
      </p:pic>
    </p:spTree>
    <p:extLst>
      <p:ext uri="{BB962C8B-B14F-4D97-AF65-F5344CB8AC3E}">
        <p14:creationId xmlns:p14="http://schemas.microsoft.com/office/powerpoint/2010/main" val="2270073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26</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0F9296FA-6BAA-4445-A5D9-91AD86195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196" y="1067040"/>
            <a:ext cx="6833883" cy="5790959"/>
          </a:xfrm>
          <a:prstGeom prst="rect">
            <a:avLst/>
          </a:prstGeom>
        </p:spPr>
      </p:pic>
      <p:sp>
        <p:nvSpPr>
          <p:cNvPr id="14" name="Textfeld 5">
            <a:extLst>
              <a:ext uri="{FF2B5EF4-FFF2-40B4-BE49-F238E27FC236}">
                <a16:creationId xmlns:a16="http://schemas.microsoft.com/office/drawing/2014/main" id="{953CF7A9-708C-274D-9FB8-871980C62688}"/>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Torque Control</a:t>
            </a:r>
          </a:p>
        </p:txBody>
      </p:sp>
    </p:spTree>
    <p:extLst>
      <p:ext uri="{BB962C8B-B14F-4D97-AF65-F5344CB8AC3E}">
        <p14:creationId xmlns:p14="http://schemas.microsoft.com/office/powerpoint/2010/main" val="42554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27</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US" dirty="0"/>
              <a:t>Simulation result</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7" name="Picture 6" descr="A close up of a map&#10;&#10;Description automatically generated">
            <a:extLst>
              <a:ext uri="{FF2B5EF4-FFF2-40B4-BE49-F238E27FC236}">
                <a16:creationId xmlns:a16="http://schemas.microsoft.com/office/drawing/2014/main" id="{E00D9DC0-D087-6F44-862E-342DDBAF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068" y="1066800"/>
            <a:ext cx="7040571" cy="5791200"/>
          </a:xfrm>
          <a:prstGeom prst="rect">
            <a:avLst/>
          </a:prstGeom>
        </p:spPr>
      </p:pic>
      <p:sp>
        <p:nvSpPr>
          <p:cNvPr id="11" name="Textfeld 5">
            <a:extLst>
              <a:ext uri="{FF2B5EF4-FFF2-40B4-BE49-F238E27FC236}">
                <a16:creationId xmlns:a16="http://schemas.microsoft.com/office/drawing/2014/main" id="{A1B60DEB-8F17-C54B-8FE7-7FA22EF78460}"/>
              </a:ext>
            </a:extLst>
          </p:cNvPr>
          <p:cNvSpPr txBox="1"/>
          <p:nvPr/>
        </p:nvSpPr>
        <p:spPr>
          <a:xfrm>
            <a:off x="587373" y="3429000"/>
            <a:ext cx="4030950" cy="400110"/>
          </a:xfrm>
          <a:prstGeom prst="rect">
            <a:avLst/>
          </a:prstGeom>
          <a:noFill/>
        </p:spPr>
        <p:txBody>
          <a:bodyPr wrap="square" rtlCol="0">
            <a:spAutoFit/>
          </a:bodyPr>
          <a:lstStyle/>
          <a:p>
            <a:pPr algn="ctr"/>
            <a:r>
              <a:rPr lang="en-US" sz="2000" spc="300" dirty="0"/>
              <a:t>Speed Control</a:t>
            </a:r>
          </a:p>
        </p:txBody>
      </p:sp>
    </p:spTree>
    <p:extLst>
      <p:ext uri="{BB962C8B-B14F-4D97-AF65-F5344CB8AC3E}">
        <p14:creationId xmlns:p14="http://schemas.microsoft.com/office/powerpoint/2010/main" val="37968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28</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Regenerative braking</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5" name="Picture 4" descr="A close up of a map&#10;&#10;Description automatically generated">
            <a:extLst>
              <a:ext uri="{FF2B5EF4-FFF2-40B4-BE49-F238E27FC236}">
                <a16:creationId xmlns:a16="http://schemas.microsoft.com/office/drawing/2014/main" id="{EB31674A-CE14-B945-8FA6-28BC292C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774303"/>
            <a:ext cx="5221991" cy="432795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04705E-F2E2-FE4D-A3B3-670A94B95344}"/>
                  </a:ext>
                </a:extLst>
              </p:cNvPr>
              <p:cNvSpPr txBox="1"/>
              <p:nvPr/>
            </p:nvSpPr>
            <p:spPr>
              <a:xfrm>
                <a:off x="7658213" y="3757104"/>
                <a:ext cx="2184124" cy="499689"/>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𝑠𝑙𝑖𝑝</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𝑠𝑦𝑛𝑐</m:t>
                            </m:r>
                          </m:sub>
                        </m:sSub>
                        <m:r>
                          <a:rPr lang="en-US" sz="2000" b="0" i="1" smtClean="0">
                            <a:latin typeface="Cambria Math" panose="02040503050406030204" pitchFamily="18" charset="0"/>
                          </a:rPr>
                          <m:t> </m:t>
                        </m:r>
                        <m:r>
                          <a:rPr lang="en-US" sz="2000" i="1">
                            <a:latin typeface="Cambria Math" panose="02040503050406030204" pitchFamily="18" charset="0"/>
                          </a:rPr>
                          <m: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𝑟𝑜𝑡𝑜𝑟</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den>
                    </m:f>
                  </m:oMath>
                </a14:m>
                <a:r>
                  <a:rPr lang="en-US" sz="2000" dirty="0"/>
                  <a:t> </a:t>
                </a:r>
              </a:p>
            </p:txBody>
          </p:sp>
        </mc:Choice>
        <mc:Fallback xmlns="">
          <p:sp>
            <p:nvSpPr>
              <p:cNvPr id="6" name="TextBox 5">
                <a:extLst>
                  <a:ext uri="{FF2B5EF4-FFF2-40B4-BE49-F238E27FC236}">
                    <a16:creationId xmlns:a16="http://schemas.microsoft.com/office/drawing/2014/main" id="{9804705E-F2E2-FE4D-A3B3-670A94B95344}"/>
                  </a:ext>
                </a:extLst>
              </p:cNvPr>
              <p:cNvSpPr txBox="1">
                <a:spLocks noRot="1" noChangeAspect="1" noMove="1" noResize="1" noEditPoints="1" noAdjustHandles="1" noChangeArrowheads="1" noChangeShapeType="1" noTextEdit="1"/>
              </p:cNvSpPr>
              <p:nvPr/>
            </p:nvSpPr>
            <p:spPr>
              <a:xfrm>
                <a:off x="7658213" y="3757104"/>
                <a:ext cx="2184124" cy="499689"/>
              </a:xfrm>
              <a:prstGeom prst="rect">
                <a:avLst/>
              </a:prstGeom>
              <a:blipFill>
                <a:blip r:embed="rId4"/>
                <a:stretch>
                  <a:fillRect l="-5202" t="-15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63C2987A-8CCE-3D4F-8915-44CBACAF14CC}"/>
                  </a:ext>
                </a:extLst>
              </p:cNvPr>
              <p:cNvSpPr txBox="1"/>
              <p:nvPr/>
            </p:nvSpPr>
            <p:spPr>
              <a:xfrm flipH="1">
                <a:off x="6012037" y="4523179"/>
                <a:ext cx="5613584" cy="12450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𝑟𝑜𝑡𝑜𝑟</m:t>
                          </m:r>
                        </m:sub>
                      </m:sSub>
                      <m:r>
                        <a:rPr lang="en-US" sz="2000" i="1">
                          <a:latin typeface="Cambria Math" panose="02040503050406030204" pitchFamily="18" charset="0"/>
                        </a:rPr>
                        <m:t>&gt;</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𝑠𝑦𝑛𝑐</m:t>
                          </m:r>
                        </m:sub>
                      </m:sSub>
                    </m:oMath>
                  </m:oMathPara>
                </a14:m>
                <a:endParaRPr lang="de-DE" sz="2000" spc="300" baseline="-25000" dirty="0"/>
              </a:p>
              <a:p>
                <a:pPr algn="ctr"/>
                <a:endParaRPr lang="de-DE" sz="2000" spc="300" baseline="-25000" dirty="0"/>
              </a:p>
              <a:p>
                <a:pPr algn="ctr"/>
                <a:r>
                  <a:rPr lang="de-DE" sz="2000" spc="300" dirty="0"/>
                  <a:t>Negative </a:t>
                </a:r>
                <a:r>
                  <a:rPr lang="de-DE" sz="2000" spc="300" dirty="0" err="1"/>
                  <a:t>slip</a:t>
                </a:r>
                <a:endParaRPr lang="de-DE" sz="2000" spc="300" dirty="0"/>
              </a:p>
              <a:p>
                <a:pPr algn="ctr"/>
                <a:r>
                  <a:rPr lang="de-DE" sz="2000" spc="300" dirty="0"/>
                  <a:t>Negative </a:t>
                </a:r>
                <a:r>
                  <a:rPr lang="de-DE" sz="2000" spc="300" dirty="0" err="1"/>
                  <a:t>torque</a:t>
                </a:r>
                <a:endParaRPr lang="de-DE" sz="2000" spc="300" dirty="0"/>
              </a:p>
            </p:txBody>
          </p:sp>
        </mc:Choice>
        <mc:Fallback xmlns="">
          <p:sp>
            <p:nvSpPr>
              <p:cNvPr id="19" name="Textfeld 10">
                <a:extLst>
                  <a:ext uri="{FF2B5EF4-FFF2-40B4-BE49-F238E27FC236}">
                    <a16:creationId xmlns:a16="http://schemas.microsoft.com/office/drawing/2014/main" id="{63C2987A-8CCE-3D4F-8915-44CBACAF14CC}"/>
                  </a:ext>
                </a:extLst>
              </p:cNvPr>
              <p:cNvSpPr txBox="1">
                <a:spLocks noRot="1" noChangeAspect="1" noMove="1" noResize="1" noEditPoints="1" noAdjustHandles="1" noChangeArrowheads="1" noChangeShapeType="1" noTextEdit="1"/>
              </p:cNvSpPr>
              <p:nvPr/>
            </p:nvSpPr>
            <p:spPr>
              <a:xfrm flipH="1">
                <a:off x="6012037" y="4523179"/>
                <a:ext cx="5613584" cy="1245021"/>
              </a:xfrm>
              <a:prstGeom prst="rect">
                <a:avLst/>
              </a:prstGeom>
              <a:blipFill>
                <a:blip r:embed="rId5"/>
                <a:stretch>
                  <a:fillRect b="-7071"/>
                </a:stretch>
              </a:blipFill>
            </p:spPr>
            <p:txBody>
              <a:bodyPr/>
              <a:lstStyle/>
              <a:p>
                <a:r>
                  <a:rPr lang="en-US">
                    <a:noFill/>
                  </a:rPr>
                  <a:t> </a:t>
                </a:r>
              </a:p>
            </p:txBody>
          </p:sp>
        </mc:Fallback>
      </mc:AlternateContent>
      <p:sp>
        <p:nvSpPr>
          <p:cNvPr id="10" name="Pladsholder til slidenummer 1">
            <a:extLst>
              <a:ext uri="{FF2B5EF4-FFF2-40B4-BE49-F238E27FC236}">
                <a16:creationId xmlns:a16="http://schemas.microsoft.com/office/drawing/2014/main" id="{ABF6976B-4DC8-E84A-B9D7-79CFB719307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Faheem</a:t>
            </a:r>
            <a:endParaRPr lang="en-US" dirty="0"/>
          </a:p>
        </p:txBody>
      </p:sp>
      <p:sp>
        <p:nvSpPr>
          <p:cNvPr id="12" name="Rounded Rectangle 11">
            <a:extLst>
              <a:ext uri="{FF2B5EF4-FFF2-40B4-BE49-F238E27FC236}">
                <a16:creationId xmlns:a16="http://schemas.microsoft.com/office/drawing/2014/main" id="{63B44EB4-C418-554D-AD47-BC757DDE5C6C}"/>
              </a:ext>
            </a:extLst>
          </p:cNvPr>
          <p:cNvSpPr/>
          <p:nvPr/>
        </p:nvSpPr>
        <p:spPr>
          <a:xfrm>
            <a:off x="6095999" y="1922708"/>
            <a:ext cx="5530507" cy="128164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b="1" spc="300" dirty="0" err="1">
                <a:solidFill>
                  <a:srgbClr val="201A52"/>
                </a:solidFill>
              </a:rPr>
              <a:t>When</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rotor</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a:t>
            </a:r>
            <a:r>
              <a:rPr lang="de-DE" sz="2000" b="1" spc="300" dirty="0" err="1">
                <a:solidFill>
                  <a:srgbClr val="201A52"/>
                </a:solidFill>
              </a:rPr>
              <a:t>is</a:t>
            </a:r>
            <a:r>
              <a:rPr lang="de-DE" sz="2000" b="1" spc="300" dirty="0">
                <a:solidFill>
                  <a:srgbClr val="201A52"/>
                </a:solidFill>
              </a:rPr>
              <a:t> </a:t>
            </a:r>
            <a:r>
              <a:rPr lang="de-DE" sz="2000" b="1" spc="300" dirty="0" err="1">
                <a:solidFill>
                  <a:srgbClr val="201A52"/>
                </a:solidFill>
              </a:rPr>
              <a:t>higher</a:t>
            </a:r>
            <a:r>
              <a:rPr lang="de-DE" sz="2000" b="1" spc="300" dirty="0">
                <a:solidFill>
                  <a:srgbClr val="201A52"/>
                </a:solidFill>
              </a:rPr>
              <a:t> </a:t>
            </a:r>
            <a:r>
              <a:rPr lang="de-DE" sz="2000" b="1" spc="300" dirty="0" err="1">
                <a:solidFill>
                  <a:srgbClr val="201A52"/>
                </a:solidFill>
              </a:rPr>
              <a:t>than</a:t>
            </a:r>
            <a:r>
              <a:rPr lang="de-DE" sz="2000" b="1" spc="300" dirty="0">
                <a:solidFill>
                  <a:srgbClr val="201A52"/>
                </a:solidFill>
              </a:rPr>
              <a:t> </a:t>
            </a:r>
            <a:r>
              <a:rPr lang="de-DE" sz="2000" b="1" spc="300" dirty="0" err="1">
                <a:solidFill>
                  <a:srgbClr val="201A52"/>
                </a:solidFill>
              </a:rPr>
              <a:t>synchronous</a:t>
            </a:r>
            <a:r>
              <a:rPr lang="de-DE" sz="2000" b="1" spc="300" dirty="0">
                <a:solidFill>
                  <a:srgbClr val="201A52"/>
                </a:solidFill>
              </a:rPr>
              <a:t> </a:t>
            </a:r>
            <a:r>
              <a:rPr lang="de-DE" sz="2000" b="1" spc="300" dirty="0" err="1">
                <a:solidFill>
                  <a:srgbClr val="201A52"/>
                </a:solidFill>
              </a:rPr>
              <a:t>speed</a:t>
            </a:r>
            <a:r>
              <a:rPr lang="de-DE" sz="2000" b="1" spc="300" dirty="0">
                <a:solidFill>
                  <a:srgbClr val="201A52"/>
                </a:solidFill>
              </a:rPr>
              <a:t> (i.e., negative </a:t>
            </a:r>
            <a:r>
              <a:rPr lang="de-DE" sz="2000" b="1" spc="300" dirty="0" err="1">
                <a:solidFill>
                  <a:srgbClr val="201A52"/>
                </a:solidFill>
              </a:rPr>
              <a:t>slip</a:t>
            </a:r>
            <a:r>
              <a:rPr lang="de-DE" sz="2000" b="1" spc="300" dirty="0">
                <a:solidFill>
                  <a:srgbClr val="201A52"/>
                </a:solidFill>
              </a:rPr>
              <a:t>), </a:t>
            </a:r>
            <a:r>
              <a:rPr lang="de-DE" sz="2000" b="1" spc="300" dirty="0" err="1">
                <a:solidFill>
                  <a:srgbClr val="201A52"/>
                </a:solidFill>
              </a:rPr>
              <a:t>the</a:t>
            </a:r>
            <a:r>
              <a:rPr lang="de-DE" sz="2000" b="1" spc="300" dirty="0">
                <a:solidFill>
                  <a:srgbClr val="201A52"/>
                </a:solidFill>
              </a:rPr>
              <a:t> </a:t>
            </a:r>
            <a:r>
              <a:rPr lang="de-DE" sz="2000" b="1" spc="300" dirty="0" err="1">
                <a:solidFill>
                  <a:srgbClr val="201A52"/>
                </a:solidFill>
              </a:rPr>
              <a:t>machine</a:t>
            </a:r>
            <a:r>
              <a:rPr lang="de-DE" sz="2000" b="1" spc="300" dirty="0">
                <a:solidFill>
                  <a:srgbClr val="201A52"/>
                </a:solidFill>
              </a:rPr>
              <a:t> </a:t>
            </a:r>
            <a:r>
              <a:rPr lang="de-DE" sz="2000" b="1" spc="300" dirty="0" err="1">
                <a:solidFill>
                  <a:srgbClr val="201A52"/>
                </a:solidFill>
              </a:rPr>
              <a:t>runs</a:t>
            </a:r>
            <a:r>
              <a:rPr lang="de-DE" sz="2000" b="1" spc="300" dirty="0">
                <a:solidFill>
                  <a:srgbClr val="201A52"/>
                </a:solidFill>
              </a:rPr>
              <a:t> in </a:t>
            </a:r>
            <a:r>
              <a:rPr lang="de-DE" sz="2000" b="1" spc="300" dirty="0" err="1">
                <a:solidFill>
                  <a:srgbClr val="201A52"/>
                </a:solidFill>
              </a:rPr>
              <a:t>generation</a:t>
            </a:r>
            <a:r>
              <a:rPr lang="de-DE" sz="2000" b="1" spc="300" dirty="0">
                <a:solidFill>
                  <a:srgbClr val="201A52"/>
                </a:solidFill>
              </a:rPr>
              <a:t> </a:t>
            </a:r>
            <a:r>
              <a:rPr lang="de-DE" sz="2000" b="1" spc="300" dirty="0" err="1">
                <a:solidFill>
                  <a:srgbClr val="201A52"/>
                </a:solidFill>
              </a:rPr>
              <a:t>mode</a:t>
            </a:r>
            <a:endParaRPr lang="de-DE" sz="2000" spc="300" baseline="-25000" dirty="0">
              <a:solidFill>
                <a:srgbClr val="201A52"/>
              </a:solidFill>
            </a:endParaRPr>
          </a:p>
        </p:txBody>
      </p:sp>
    </p:spTree>
    <p:extLst>
      <p:ext uri="{BB962C8B-B14F-4D97-AF65-F5344CB8AC3E}">
        <p14:creationId xmlns:p14="http://schemas.microsoft.com/office/powerpoint/2010/main" val="148326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a:xfrm>
            <a:off x="11524616" y="181916"/>
            <a:ext cx="571468" cy="227164"/>
          </a:xfrm>
        </p:spPr>
        <p:txBody>
          <a:bodyPr rtlCol="0"/>
          <a:lstStyle/>
          <a:p>
            <a:pPr rtl="0"/>
            <a:fld id="{D8D877B3-D348-4611-9BDB-C5374591D951}" type="slidenum">
              <a:rPr lang="en-US" smtClean="0"/>
              <a:pPr rtl="0"/>
              <a:t>29</a:t>
            </a:fld>
            <a:endParaRPr lang="en-US"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452365" y="185671"/>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495431" y="35927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65" name="Group 64">
            <a:extLst>
              <a:ext uri="{FF2B5EF4-FFF2-40B4-BE49-F238E27FC236}">
                <a16:creationId xmlns:a16="http://schemas.microsoft.com/office/drawing/2014/main" id="{4B583AA2-51BC-7241-BEFB-8AF01843B4FC}"/>
              </a:ext>
            </a:extLst>
          </p:cNvPr>
          <p:cNvGrpSpPr/>
          <p:nvPr/>
        </p:nvGrpSpPr>
        <p:grpSpPr>
          <a:xfrm>
            <a:off x="3969469" y="91852"/>
            <a:ext cx="8205180" cy="6718610"/>
            <a:chOff x="3947763" y="175589"/>
            <a:chExt cx="7950035" cy="6509691"/>
          </a:xfrm>
        </p:grpSpPr>
        <p:grpSp>
          <p:nvGrpSpPr>
            <p:cNvPr id="11" name="Group 10">
              <a:extLst>
                <a:ext uri="{FF2B5EF4-FFF2-40B4-BE49-F238E27FC236}">
                  <a16:creationId xmlns:a16="http://schemas.microsoft.com/office/drawing/2014/main" id="{37E33A8A-DA84-DC40-89ED-61812E3FEE37}"/>
                </a:ext>
              </a:extLst>
            </p:cNvPr>
            <p:cNvGrpSpPr/>
            <p:nvPr/>
          </p:nvGrpSpPr>
          <p:grpSpPr>
            <a:xfrm>
              <a:off x="3947763" y="605120"/>
              <a:ext cx="7950035" cy="6080160"/>
              <a:chOff x="727979" y="551575"/>
              <a:chExt cx="10075002" cy="7553693"/>
            </a:xfrm>
          </p:grpSpPr>
          <p:pic>
            <p:nvPicPr>
              <p:cNvPr id="52" name="Picture 51">
                <a:extLst>
                  <a:ext uri="{FF2B5EF4-FFF2-40B4-BE49-F238E27FC236}">
                    <a16:creationId xmlns:a16="http://schemas.microsoft.com/office/drawing/2014/main" id="{9212883D-987D-6C45-85F0-EEC5F9BDF531}"/>
                  </a:ext>
                </a:extLst>
              </p:cNvPr>
              <p:cNvPicPr>
                <a:picLocks noChangeAspect="1"/>
              </p:cNvPicPr>
              <p:nvPr/>
            </p:nvPicPr>
            <p:blipFill rotWithShape="1">
              <a:blip r:embed="rId3"/>
              <a:srcRect l="8666" t="6122" r="8583" b="3215"/>
              <a:stretch/>
            </p:blipFill>
            <p:spPr>
              <a:xfrm>
                <a:off x="741834" y="551575"/>
                <a:ext cx="10061147" cy="5391081"/>
              </a:xfrm>
              <a:prstGeom prst="rect">
                <a:avLst/>
              </a:prstGeom>
            </p:spPr>
          </p:pic>
          <p:pic>
            <p:nvPicPr>
              <p:cNvPr id="53" name="Picture 52" descr="A close up of a map&#10;&#10;Description automatically generated">
                <a:extLst>
                  <a:ext uri="{FF2B5EF4-FFF2-40B4-BE49-F238E27FC236}">
                    <a16:creationId xmlns:a16="http://schemas.microsoft.com/office/drawing/2014/main" id="{30ED25B3-FD83-6D43-B662-E2F53E08C155}"/>
                  </a:ext>
                </a:extLst>
              </p:cNvPr>
              <p:cNvPicPr>
                <a:picLocks noChangeAspect="1"/>
              </p:cNvPicPr>
              <p:nvPr/>
            </p:nvPicPr>
            <p:blipFill rotWithShape="1">
              <a:blip r:embed="rId4"/>
              <a:srcRect l="8796" t="64196" r="8928" b="3932"/>
              <a:stretch/>
            </p:blipFill>
            <p:spPr>
              <a:xfrm>
                <a:off x="727979" y="5935999"/>
                <a:ext cx="10061141" cy="2169269"/>
              </a:xfrm>
              <a:prstGeom prst="rect">
                <a:avLst/>
              </a:prstGeom>
            </p:spPr>
          </p:pic>
        </p:grpSp>
        <p:grpSp>
          <p:nvGrpSpPr>
            <p:cNvPr id="13" name="Group 12">
              <a:extLst>
                <a:ext uri="{FF2B5EF4-FFF2-40B4-BE49-F238E27FC236}">
                  <a16:creationId xmlns:a16="http://schemas.microsoft.com/office/drawing/2014/main" id="{7CF2DBB6-B9D9-E14F-9158-636C7326AD37}"/>
                </a:ext>
              </a:extLst>
            </p:cNvPr>
            <p:cNvGrpSpPr/>
            <p:nvPr/>
          </p:nvGrpSpPr>
          <p:grpSpPr>
            <a:xfrm>
              <a:off x="4583700" y="922636"/>
              <a:ext cx="1597553" cy="1077163"/>
              <a:chOff x="1570014" y="1634426"/>
              <a:chExt cx="2024563" cy="1338214"/>
            </a:xfrm>
          </p:grpSpPr>
          <p:sp>
            <p:nvSpPr>
              <p:cNvPr id="50" name="Teardrop 49">
                <a:extLst>
                  <a:ext uri="{FF2B5EF4-FFF2-40B4-BE49-F238E27FC236}">
                    <a16:creationId xmlns:a16="http://schemas.microsoft.com/office/drawing/2014/main" id="{BCEB1653-EB60-B54C-B971-A1D83E0C8207}"/>
                  </a:ext>
                </a:extLst>
              </p:cNvPr>
              <p:cNvSpPr/>
              <p:nvPr/>
            </p:nvSpPr>
            <p:spPr>
              <a:xfrm rot="4909953">
                <a:off x="1571074" y="1633366"/>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A close up of a map&#10;&#10;Description automatically generated">
                <a:extLst>
                  <a:ext uri="{FF2B5EF4-FFF2-40B4-BE49-F238E27FC236}">
                    <a16:creationId xmlns:a16="http://schemas.microsoft.com/office/drawing/2014/main" id="{532B451A-A5F3-214D-A111-71D9C448818A}"/>
                  </a:ext>
                </a:extLst>
              </p:cNvPr>
              <p:cNvPicPr>
                <a:picLocks noChangeAspect="1"/>
              </p:cNvPicPr>
              <p:nvPr/>
            </p:nvPicPr>
            <p:blipFill rotWithShape="1">
              <a:blip r:embed="rId5"/>
              <a:srcRect l="15290" t="9051" r="24103" b="59124"/>
              <a:stretch/>
            </p:blipFill>
            <p:spPr>
              <a:xfrm>
                <a:off x="2062556" y="2028235"/>
                <a:ext cx="1532021" cy="944405"/>
              </a:xfrm>
              <a:prstGeom prst="rect">
                <a:avLst/>
              </a:prstGeom>
              <a:ln w="9525">
                <a:solidFill>
                  <a:schemeClr val="tx1"/>
                </a:solidFill>
              </a:ln>
            </p:spPr>
          </p:pic>
        </p:grpSp>
        <p:grpSp>
          <p:nvGrpSpPr>
            <p:cNvPr id="14" name="Group 13">
              <a:extLst>
                <a:ext uri="{FF2B5EF4-FFF2-40B4-BE49-F238E27FC236}">
                  <a16:creationId xmlns:a16="http://schemas.microsoft.com/office/drawing/2014/main" id="{761C64C8-6AE1-344D-821F-27432F975955}"/>
                </a:ext>
              </a:extLst>
            </p:cNvPr>
            <p:cNvGrpSpPr/>
            <p:nvPr/>
          </p:nvGrpSpPr>
          <p:grpSpPr>
            <a:xfrm>
              <a:off x="7618413" y="3485379"/>
              <a:ext cx="1533347" cy="953793"/>
              <a:chOff x="5431400" y="4480841"/>
              <a:chExt cx="1943195" cy="1184946"/>
            </a:xfrm>
          </p:grpSpPr>
          <p:sp>
            <p:nvSpPr>
              <p:cNvPr id="48" name="Teardrop 47">
                <a:extLst>
                  <a:ext uri="{FF2B5EF4-FFF2-40B4-BE49-F238E27FC236}">
                    <a16:creationId xmlns:a16="http://schemas.microsoft.com/office/drawing/2014/main" id="{862C34CD-5252-D448-8FFA-147C57D71AA8}"/>
                  </a:ext>
                </a:extLst>
              </p:cNvPr>
              <p:cNvSpPr/>
              <p:nvPr/>
            </p:nvSpPr>
            <p:spPr>
              <a:xfrm rot="11700000">
                <a:off x="7065493" y="4480841"/>
                <a:ext cx="309102" cy="311221"/>
              </a:xfrm>
              <a:prstGeom prst="teardrop">
                <a:avLst>
                  <a:gd name="adj" fmla="val 14592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close up of a map&#10;&#10;Description automatically generated">
                <a:extLst>
                  <a:ext uri="{FF2B5EF4-FFF2-40B4-BE49-F238E27FC236}">
                    <a16:creationId xmlns:a16="http://schemas.microsoft.com/office/drawing/2014/main" id="{9D3186EA-4CA8-4E40-88B6-54FBD3C0CFF4}"/>
                  </a:ext>
                </a:extLst>
              </p:cNvPr>
              <p:cNvPicPr>
                <a:picLocks noChangeAspect="1"/>
              </p:cNvPicPr>
              <p:nvPr/>
            </p:nvPicPr>
            <p:blipFill rotWithShape="1">
              <a:blip r:embed="rId6"/>
              <a:srcRect l="14921" t="62339" r="22645" b="11579"/>
              <a:stretch/>
            </p:blipFill>
            <p:spPr>
              <a:xfrm>
                <a:off x="5431400" y="4826760"/>
                <a:ext cx="1459832" cy="839027"/>
              </a:xfrm>
              <a:prstGeom prst="rect">
                <a:avLst/>
              </a:prstGeom>
              <a:ln>
                <a:solidFill>
                  <a:schemeClr val="tx1"/>
                </a:solidFill>
              </a:ln>
            </p:spPr>
          </p:pic>
        </p:grpSp>
        <p:grpSp>
          <p:nvGrpSpPr>
            <p:cNvPr id="16" name="Group 15">
              <a:extLst>
                <a:ext uri="{FF2B5EF4-FFF2-40B4-BE49-F238E27FC236}">
                  <a16:creationId xmlns:a16="http://schemas.microsoft.com/office/drawing/2014/main" id="{38DFE6C2-5345-9C41-B0A7-964F6A37A835}"/>
                </a:ext>
              </a:extLst>
            </p:cNvPr>
            <p:cNvGrpSpPr/>
            <p:nvPr/>
          </p:nvGrpSpPr>
          <p:grpSpPr>
            <a:xfrm>
              <a:off x="8586782" y="175589"/>
              <a:ext cx="1801130" cy="1183186"/>
              <a:chOff x="5177709" y="670399"/>
              <a:chExt cx="2282557" cy="1469930"/>
            </a:xfrm>
          </p:grpSpPr>
          <p:sp>
            <p:nvSpPr>
              <p:cNvPr id="44" name="TextBox 43">
                <a:extLst>
                  <a:ext uri="{FF2B5EF4-FFF2-40B4-BE49-F238E27FC236}">
                    <a16:creationId xmlns:a16="http://schemas.microsoft.com/office/drawing/2014/main" id="{1DA3C2A6-9471-4B48-80C0-D6C4DE0716FC}"/>
                  </a:ext>
                </a:extLst>
              </p:cNvPr>
              <p:cNvSpPr txBox="1"/>
              <p:nvPr/>
            </p:nvSpPr>
            <p:spPr>
              <a:xfrm>
                <a:off x="5177709" y="670399"/>
                <a:ext cx="2282557" cy="817176"/>
              </a:xfrm>
              <a:prstGeom prst="rect">
                <a:avLst/>
              </a:prstGeom>
              <a:solidFill>
                <a:schemeClr val="bg1">
                  <a:lumMod val="95000"/>
                </a:schemeClr>
              </a:solidFill>
            </p:spPr>
            <p:txBody>
              <a:bodyPr wrap="square" rtlCol="0">
                <a:spAutoFit/>
              </a:bodyPr>
              <a:lstStyle/>
              <a:p>
                <a:pPr algn="ctr"/>
                <a:r>
                  <a:rPr lang="en-US" sz="1200" dirty="0"/>
                  <a:t>Motor stops following torque reference during speed control</a:t>
                </a:r>
              </a:p>
            </p:txBody>
          </p:sp>
          <p:cxnSp>
            <p:nvCxnSpPr>
              <p:cNvPr id="45" name="Straight Arrow Connector 44">
                <a:extLst>
                  <a:ext uri="{FF2B5EF4-FFF2-40B4-BE49-F238E27FC236}">
                    <a16:creationId xmlns:a16="http://schemas.microsoft.com/office/drawing/2014/main" id="{0914CFA9-F178-6B4C-A20A-E3C3E75D4F55}"/>
                  </a:ext>
                </a:extLst>
              </p:cNvPr>
              <p:cNvCxnSpPr>
                <a:cxnSpLocks/>
              </p:cNvCxnSpPr>
              <p:nvPr/>
            </p:nvCxnSpPr>
            <p:spPr>
              <a:xfrm flipH="1">
                <a:off x="5734558" y="1375294"/>
                <a:ext cx="538495" cy="765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2E0951F-25F3-8C46-9E78-C2212D44DDF2}"/>
                </a:ext>
              </a:extLst>
            </p:cNvPr>
            <p:cNvGrpSpPr/>
            <p:nvPr/>
          </p:nvGrpSpPr>
          <p:grpSpPr>
            <a:xfrm>
              <a:off x="9717597" y="931007"/>
              <a:ext cx="1156703" cy="870390"/>
              <a:chOff x="8037074" y="1558690"/>
              <a:chExt cx="1465879" cy="1081331"/>
            </a:xfrm>
          </p:grpSpPr>
          <p:cxnSp>
            <p:nvCxnSpPr>
              <p:cNvPr id="40" name="Straight Arrow Connector 39">
                <a:extLst>
                  <a:ext uri="{FF2B5EF4-FFF2-40B4-BE49-F238E27FC236}">
                    <a16:creationId xmlns:a16="http://schemas.microsoft.com/office/drawing/2014/main" id="{7AA3FCD7-B18B-B943-9590-4DAA286CD019}"/>
                  </a:ext>
                </a:extLst>
              </p:cNvPr>
              <p:cNvCxnSpPr/>
              <p:nvPr/>
            </p:nvCxnSpPr>
            <p:spPr>
              <a:xfrm>
                <a:off x="8037077" y="2218101"/>
                <a:ext cx="1465876" cy="0"/>
              </a:xfrm>
              <a:prstGeom prst="straightConnector1">
                <a:avLst/>
              </a:prstGeom>
              <a:ln>
                <a:solidFill>
                  <a:srgbClr val="201A5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33AC3A-CF39-A84B-A279-4388E7D0AB66}"/>
                  </a:ext>
                </a:extLst>
              </p:cNvPr>
              <p:cNvCxnSpPr>
                <a:cxnSpLocks/>
              </p:cNvCxnSpPr>
              <p:nvPr/>
            </p:nvCxnSpPr>
            <p:spPr>
              <a:xfrm flipV="1">
                <a:off x="8037074" y="2000782"/>
                <a:ext cx="0" cy="498181"/>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D66B8D-2F54-0743-A34F-37C5CE1ABA7A}"/>
                  </a:ext>
                </a:extLst>
              </p:cNvPr>
              <p:cNvCxnSpPr>
                <a:cxnSpLocks/>
              </p:cNvCxnSpPr>
              <p:nvPr/>
            </p:nvCxnSpPr>
            <p:spPr>
              <a:xfrm flipV="1">
                <a:off x="9502953" y="2028237"/>
                <a:ext cx="0" cy="611784"/>
              </a:xfrm>
              <a:prstGeom prst="line">
                <a:avLst/>
              </a:prstGeom>
              <a:ln w="12700">
                <a:solidFill>
                  <a:srgbClr val="201A52"/>
                </a:solidFill>
                <a:prstDash val="soli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E8D87C-3A23-934B-AABF-7D6E85B170A6}"/>
                  </a:ext>
                </a:extLst>
              </p:cNvPr>
              <p:cNvSpPr txBox="1"/>
              <p:nvPr/>
            </p:nvSpPr>
            <p:spPr>
              <a:xfrm>
                <a:off x="8115303" y="1558690"/>
                <a:ext cx="1303501" cy="583698"/>
              </a:xfrm>
              <a:prstGeom prst="rect">
                <a:avLst/>
              </a:prstGeom>
              <a:solidFill>
                <a:schemeClr val="bg1">
                  <a:lumMod val="95000"/>
                </a:schemeClr>
              </a:solidFill>
            </p:spPr>
            <p:txBody>
              <a:bodyPr wrap="square" rtlCol="0">
                <a:spAutoFit/>
              </a:bodyPr>
              <a:lstStyle/>
              <a:p>
                <a:pPr algn="ctr"/>
                <a:r>
                  <a:rPr lang="en-US" sz="1200" dirty="0"/>
                  <a:t>Downhill slope of 10</a:t>
                </a:r>
                <a:r>
                  <a:rPr lang="en-US" altLang="ja-JP" sz="1200" dirty="0"/>
                  <a:t>°</a:t>
                </a:r>
                <a:endParaRPr lang="en-US" sz="1200" dirty="0"/>
              </a:p>
            </p:txBody>
          </p:sp>
        </p:grpSp>
        <p:sp>
          <p:nvSpPr>
            <p:cNvPr id="18" name="TextBox 17">
              <a:extLst>
                <a:ext uri="{FF2B5EF4-FFF2-40B4-BE49-F238E27FC236}">
                  <a16:creationId xmlns:a16="http://schemas.microsoft.com/office/drawing/2014/main" id="{DFD9A848-4389-F847-836F-7BF36C3B557F}"/>
                </a:ext>
              </a:extLst>
            </p:cNvPr>
            <p:cNvSpPr txBox="1"/>
            <p:nvPr/>
          </p:nvSpPr>
          <p:spPr>
            <a:xfrm>
              <a:off x="7594788" y="2724985"/>
              <a:ext cx="848051" cy="185803"/>
            </a:xfrm>
            <a:prstGeom prst="rect">
              <a:avLst/>
            </a:prstGeom>
            <a:solidFill>
              <a:schemeClr val="bg1"/>
            </a:solidFill>
          </p:spPr>
          <p:txBody>
            <a:bodyPr wrap="square" rtlCol="0">
              <a:spAutoFit/>
            </a:bodyPr>
            <a:lstStyle/>
            <a:p>
              <a:pPr algn="ctr"/>
              <a:endParaRPr lang="en-US" sz="900" b="1" dirty="0"/>
            </a:p>
          </p:txBody>
        </p:sp>
        <p:grpSp>
          <p:nvGrpSpPr>
            <p:cNvPr id="19" name="Group 18">
              <a:extLst>
                <a:ext uri="{FF2B5EF4-FFF2-40B4-BE49-F238E27FC236}">
                  <a16:creationId xmlns:a16="http://schemas.microsoft.com/office/drawing/2014/main" id="{997E1024-D1D0-5D48-8E00-E05AA0BAB920}"/>
                </a:ext>
              </a:extLst>
            </p:cNvPr>
            <p:cNvGrpSpPr/>
            <p:nvPr/>
          </p:nvGrpSpPr>
          <p:grpSpPr>
            <a:xfrm>
              <a:off x="7826687" y="2116334"/>
              <a:ext cx="2334819" cy="1110493"/>
              <a:chOff x="5703655" y="2550695"/>
              <a:chExt cx="2958895" cy="1379622"/>
            </a:xfrm>
          </p:grpSpPr>
          <p:cxnSp>
            <p:nvCxnSpPr>
              <p:cNvPr id="35" name="Straight Connector 34">
                <a:extLst>
                  <a:ext uri="{FF2B5EF4-FFF2-40B4-BE49-F238E27FC236}">
                    <a16:creationId xmlns:a16="http://schemas.microsoft.com/office/drawing/2014/main" id="{441C3EFA-88EC-6347-8DB5-31AF005CF360}"/>
                  </a:ext>
                </a:extLst>
              </p:cNvPr>
              <p:cNvCxnSpPr>
                <a:cxnSpLocks/>
              </p:cNvCxnSpPr>
              <p:nvPr/>
            </p:nvCxnSpPr>
            <p:spPr>
              <a:xfrm flipV="1">
                <a:off x="7210878" y="2550695"/>
                <a:ext cx="0" cy="137962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 name="Right Arrow 35">
                <a:extLst>
                  <a:ext uri="{FF2B5EF4-FFF2-40B4-BE49-F238E27FC236}">
                    <a16:creationId xmlns:a16="http://schemas.microsoft.com/office/drawing/2014/main" id="{983F906C-8762-074F-93AF-362BBAF167C4}"/>
                  </a:ext>
                </a:extLst>
              </p:cNvPr>
              <p:cNvSpPr/>
              <p:nvPr/>
            </p:nvSpPr>
            <p:spPr>
              <a:xfrm>
                <a:off x="7267072" y="3428999"/>
                <a:ext cx="280736" cy="13905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FA2CBA11-C978-2F40-ADB9-332688DDCD0C}"/>
                  </a:ext>
                </a:extLst>
              </p:cNvPr>
              <p:cNvSpPr/>
              <p:nvPr/>
            </p:nvSpPr>
            <p:spPr>
              <a:xfrm flipH="1" flipV="1">
                <a:off x="6880949" y="3003883"/>
                <a:ext cx="280736" cy="13905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19FBB6-E6AB-564D-BDBF-7A0AB4A475A2}"/>
                  </a:ext>
                </a:extLst>
              </p:cNvPr>
              <p:cNvSpPr txBox="1"/>
              <p:nvPr/>
            </p:nvSpPr>
            <p:spPr>
              <a:xfrm>
                <a:off x="7303678" y="2843619"/>
                <a:ext cx="1358872" cy="500143"/>
              </a:xfrm>
              <a:prstGeom prst="rect">
                <a:avLst/>
              </a:prstGeom>
              <a:solidFill>
                <a:srgbClr val="C4878E"/>
              </a:solidFill>
              <a:ln>
                <a:noFill/>
              </a:ln>
            </p:spPr>
            <p:txBody>
              <a:bodyPr wrap="square" rtlCol="0">
                <a:spAutoFit/>
              </a:bodyPr>
              <a:lstStyle/>
              <a:p>
                <a:pPr algn="ctr"/>
                <a:r>
                  <a:rPr lang="en-US" sz="1050" b="1" dirty="0"/>
                  <a:t>Speed Control Region</a:t>
                </a:r>
              </a:p>
            </p:txBody>
          </p:sp>
          <p:sp>
            <p:nvSpPr>
              <p:cNvPr id="39" name="TextBox 38">
                <a:extLst>
                  <a:ext uri="{FF2B5EF4-FFF2-40B4-BE49-F238E27FC236}">
                    <a16:creationId xmlns:a16="http://schemas.microsoft.com/office/drawing/2014/main" id="{8F368CFB-3546-CA44-B8B5-C09EDAB8105E}"/>
                  </a:ext>
                </a:extLst>
              </p:cNvPr>
              <p:cNvSpPr txBox="1"/>
              <p:nvPr/>
            </p:nvSpPr>
            <p:spPr>
              <a:xfrm>
                <a:off x="5703655" y="3221516"/>
                <a:ext cx="1405553" cy="500143"/>
              </a:xfrm>
              <a:prstGeom prst="rect">
                <a:avLst/>
              </a:prstGeom>
              <a:solidFill>
                <a:schemeClr val="accent1">
                  <a:lumMod val="40000"/>
                  <a:lumOff val="60000"/>
                </a:schemeClr>
              </a:solidFill>
            </p:spPr>
            <p:txBody>
              <a:bodyPr wrap="square" rtlCol="0">
                <a:spAutoFit/>
              </a:bodyPr>
              <a:lstStyle/>
              <a:p>
                <a:pPr algn="ctr"/>
                <a:r>
                  <a:rPr lang="en-US" sz="1050" b="1" dirty="0"/>
                  <a:t>Torque Control Region</a:t>
                </a:r>
              </a:p>
            </p:txBody>
          </p:sp>
        </p:grpSp>
        <p:cxnSp>
          <p:nvCxnSpPr>
            <p:cNvPr id="21" name="Straight Connector 20">
              <a:extLst>
                <a:ext uri="{FF2B5EF4-FFF2-40B4-BE49-F238E27FC236}">
                  <a16:creationId xmlns:a16="http://schemas.microsoft.com/office/drawing/2014/main" id="{5ADBFA09-3079-674D-A863-30E0C4311940}"/>
                </a:ext>
              </a:extLst>
            </p:cNvPr>
            <p:cNvCxnSpPr>
              <a:cxnSpLocks/>
            </p:cNvCxnSpPr>
            <p:nvPr/>
          </p:nvCxnSpPr>
          <p:spPr>
            <a:xfrm flipV="1">
              <a:off x="8181713" y="5227302"/>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43BF423-69B4-A74A-90E5-2217E19C2580}"/>
                </a:ext>
              </a:extLst>
            </p:cNvPr>
            <p:cNvCxnSpPr>
              <a:cxnSpLocks/>
            </p:cNvCxnSpPr>
            <p:nvPr/>
          </p:nvCxnSpPr>
          <p:spPr>
            <a:xfrm flipV="1">
              <a:off x="8766867" y="5227304"/>
              <a:ext cx="0" cy="838388"/>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6E70BFF-D928-874B-9DAF-CCF285523A24}"/>
                </a:ext>
              </a:extLst>
            </p:cNvPr>
            <p:cNvCxnSpPr>
              <a:cxnSpLocks/>
            </p:cNvCxnSpPr>
            <p:nvPr/>
          </p:nvCxnSpPr>
          <p:spPr>
            <a:xfrm>
              <a:off x="8181713" y="5499906"/>
              <a:ext cx="57396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94F1453-BFD9-A54A-B8EB-F2ECCE7EA99B}"/>
                </a:ext>
              </a:extLst>
            </p:cNvPr>
            <p:cNvSpPr txBox="1"/>
            <p:nvPr/>
          </p:nvSpPr>
          <p:spPr>
            <a:xfrm>
              <a:off x="8801097" y="5924803"/>
              <a:ext cx="1121794" cy="469833"/>
            </a:xfrm>
            <a:prstGeom prst="rect">
              <a:avLst/>
            </a:prstGeom>
            <a:solidFill>
              <a:schemeClr val="bg1">
                <a:lumMod val="95000"/>
              </a:schemeClr>
            </a:solidFill>
          </p:spPr>
          <p:txBody>
            <a:bodyPr wrap="square" rtlCol="0">
              <a:spAutoFit/>
            </a:bodyPr>
            <a:lstStyle/>
            <a:p>
              <a:pPr algn="ctr"/>
              <a:r>
                <a:rPr lang="en-US" sz="1200" dirty="0"/>
                <a:t>Negative DC link Current</a:t>
              </a:r>
            </a:p>
          </p:txBody>
        </p:sp>
        <p:cxnSp>
          <p:nvCxnSpPr>
            <p:cNvPr id="25" name="Straight Arrow Connector 24">
              <a:extLst>
                <a:ext uri="{FF2B5EF4-FFF2-40B4-BE49-F238E27FC236}">
                  <a16:creationId xmlns:a16="http://schemas.microsoft.com/office/drawing/2014/main" id="{38F8CB8D-A612-124B-AE64-63AEDB7ED49C}"/>
                </a:ext>
              </a:extLst>
            </p:cNvPr>
            <p:cNvCxnSpPr>
              <a:cxnSpLocks/>
            </p:cNvCxnSpPr>
            <p:nvPr/>
          </p:nvCxnSpPr>
          <p:spPr>
            <a:xfrm>
              <a:off x="9719513" y="5593815"/>
              <a:ext cx="114676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FAFE8EF-3AC9-3248-A928-BB6A3307B6A8}"/>
                </a:ext>
              </a:extLst>
            </p:cNvPr>
            <p:cNvCxnSpPr>
              <a:cxnSpLocks/>
            </p:cNvCxnSpPr>
            <p:nvPr/>
          </p:nvCxnSpPr>
          <p:spPr>
            <a:xfrm flipV="1">
              <a:off x="9707634" y="5227305"/>
              <a:ext cx="0" cy="79083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F79FE28-2A19-D14B-9E6D-7DB82AC69BD6}"/>
                </a:ext>
              </a:extLst>
            </p:cNvPr>
            <p:cNvCxnSpPr>
              <a:cxnSpLocks/>
            </p:cNvCxnSpPr>
            <p:nvPr/>
          </p:nvCxnSpPr>
          <p:spPr>
            <a:xfrm flipV="1">
              <a:off x="10866282" y="5112942"/>
              <a:ext cx="0" cy="882700"/>
            </a:xfrm>
            <a:prstGeom prst="line">
              <a:avLst/>
            </a:prstGeom>
            <a:ln w="12700">
              <a:prstDash val="sysDot"/>
            </a:ln>
          </p:spPr>
          <p:style>
            <a:lnRef idx="1">
              <a:schemeClr val="dk1"/>
            </a:lnRef>
            <a:fillRef idx="0">
              <a:schemeClr val="dk1"/>
            </a:fillRef>
            <a:effectRef idx="0">
              <a:schemeClr val="dk1"/>
            </a:effectRef>
            <a:fontRef idx="minor">
              <a:schemeClr val="tx1"/>
            </a:fontRef>
          </p:style>
        </p:cxnSp>
      </p:grpSp>
      <p:sp>
        <p:nvSpPr>
          <p:cNvPr id="3" name="Titel 2"/>
          <p:cNvSpPr>
            <a:spLocks noGrp="1"/>
          </p:cNvSpPr>
          <p:nvPr>
            <p:ph type="title"/>
          </p:nvPr>
        </p:nvSpPr>
        <p:spPr>
          <a:xfrm>
            <a:off x="587374" y="359273"/>
            <a:ext cx="8942706" cy="1621619"/>
          </a:xfrm>
        </p:spPr>
        <p:txBody>
          <a:bodyPr rtlCol="0"/>
          <a:lstStyle/>
          <a:p>
            <a:pPr rtl="0"/>
            <a:r>
              <a:rPr lang="en-GB" dirty="0"/>
              <a:t>Regenerative</a:t>
            </a:r>
            <a:br>
              <a:rPr lang="en-GB" dirty="0"/>
            </a:br>
            <a:r>
              <a:rPr lang="en-GB" dirty="0"/>
              <a:t>braking </a:t>
            </a:r>
            <a:br>
              <a:rPr lang="en-GB" dirty="0"/>
            </a:br>
            <a:r>
              <a:rPr lang="en-GB" dirty="0"/>
              <a:t>simulation</a:t>
            </a:r>
            <a:endParaRPr lang="da-DK" dirty="0">
              <a:solidFill>
                <a:schemeClr val="accent4"/>
              </a:solidFill>
            </a:endParaRPr>
          </a:p>
        </p:txBody>
      </p:sp>
      <p:sp>
        <p:nvSpPr>
          <p:cNvPr id="54" name="Textfeld 5">
            <a:extLst>
              <a:ext uri="{FF2B5EF4-FFF2-40B4-BE49-F238E27FC236}">
                <a16:creationId xmlns:a16="http://schemas.microsoft.com/office/drawing/2014/main" id="{F032D985-AF50-D24F-A5C8-957C6AB19ACC}"/>
              </a:ext>
            </a:extLst>
          </p:cNvPr>
          <p:cNvSpPr txBox="1"/>
          <p:nvPr/>
        </p:nvSpPr>
        <p:spPr>
          <a:xfrm>
            <a:off x="95916" y="3288301"/>
            <a:ext cx="4030950" cy="707886"/>
          </a:xfrm>
          <a:prstGeom prst="rect">
            <a:avLst/>
          </a:prstGeom>
          <a:noFill/>
        </p:spPr>
        <p:txBody>
          <a:bodyPr wrap="square" rtlCol="0">
            <a:spAutoFit/>
          </a:bodyPr>
          <a:lstStyle/>
          <a:p>
            <a:pPr algn="ctr"/>
            <a:r>
              <a:rPr lang="en-US" sz="2000" spc="300" dirty="0"/>
              <a:t>Both in torque control</a:t>
            </a:r>
            <a:br>
              <a:rPr lang="en-US" sz="2000" spc="300" dirty="0"/>
            </a:br>
            <a:r>
              <a:rPr lang="en-US" sz="2000" spc="300" dirty="0"/>
              <a:t>&amp; speed control</a:t>
            </a:r>
          </a:p>
        </p:txBody>
      </p:sp>
    </p:spTree>
    <p:extLst>
      <p:ext uri="{BB962C8B-B14F-4D97-AF65-F5344CB8AC3E}">
        <p14:creationId xmlns:p14="http://schemas.microsoft.com/office/powerpoint/2010/main" val="2902527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a:t>
            </a:fld>
            <a:endParaRPr lang="en-US" dirty="0"/>
          </a:p>
        </p:txBody>
      </p:sp>
      <p:sp>
        <p:nvSpPr>
          <p:cNvPr id="6" name="Titel 5"/>
          <p:cNvSpPr>
            <a:spLocks noGrp="1"/>
          </p:cNvSpPr>
          <p:nvPr>
            <p:ph type="title"/>
          </p:nvPr>
        </p:nvSpPr>
        <p:spPr/>
        <p:txBody>
          <a:bodyPr rtlCol="0"/>
          <a:lstStyle/>
          <a:p>
            <a:pPr rtl="0"/>
            <a:r>
              <a:rPr lang="en-GB" dirty="0"/>
              <a:t>Agenda</a:t>
            </a:r>
            <a:endParaRPr lang="da-DK" dirty="0"/>
          </a:p>
        </p:txBody>
      </p:sp>
      <p:pic>
        <p:nvPicPr>
          <p:cNvPr id="8" name="Pladsholder til billede 7"/>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8907" r="3919"/>
          <a:stretch/>
        </p:blipFill>
        <p:spPr/>
      </p:pic>
      <p:sp>
        <p:nvSpPr>
          <p:cNvPr id="9" name="Textfeld 10">
            <a:extLst>
              <a:ext uri="{FF2B5EF4-FFF2-40B4-BE49-F238E27FC236}">
                <a16:creationId xmlns:a16="http://schemas.microsoft.com/office/drawing/2014/main" id="{5678635F-A3FB-48AF-902A-F1E31EC155CE}"/>
              </a:ext>
            </a:extLst>
          </p:cNvPr>
          <p:cNvSpPr txBox="1"/>
          <p:nvPr/>
        </p:nvSpPr>
        <p:spPr>
          <a:xfrm flipH="1">
            <a:off x="587375" y="1383611"/>
            <a:ext cx="6262313" cy="5075172"/>
          </a:xfrm>
          <a:prstGeom prst="rect">
            <a:avLst/>
          </a:prstGeom>
          <a:noFill/>
        </p:spPr>
        <p:txBody>
          <a:bodyPr wrap="square" rtlCol="0">
            <a:spAutoFit/>
          </a:bodyPr>
          <a:lstStyle/>
          <a:p>
            <a:pPr marL="285750" indent="-285750" defTabSz="914318">
              <a:lnSpc>
                <a:spcPct val="200000"/>
              </a:lnSpc>
              <a:spcBef>
                <a:spcPts val="1000"/>
              </a:spcBef>
              <a:buBlip>
                <a:blip r:embed="rId4"/>
              </a:buBlip>
            </a:pPr>
            <a:r>
              <a:rPr lang="de-DE" sz="2000" dirty="0">
                <a:solidFill>
                  <a:schemeClr val="bg1"/>
                </a:solidFill>
              </a:rPr>
              <a:t>Motivation &amp; objectives</a:t>
            </a:r>
          </a:p>
          <a:p>
            <a:pPr marL="285750" indent="-285750" defTabSz="914318">
              <a:lnSpc>
                <a:spcPct val="200000"/>
              </a:lnSpc>
              <a:spcBef>
                <a:spcPts val="1000"/>
              </a:spcBef>
              <a:buBlip>
                <a:blip r:embed="rId4"/>
              </a:buBlip>
            </a:pPr>
            <a:r>
              <a:rPr lang="de-DE" sz="2000" dirty="0">
                <a:solidFill>
                  <a:schemeClr val="bg1"/>
                </a:solidFill>
              </a:rPr>
              <a:t>Hardware</a:t>
            </a:r>
          </a:p>
          <a:p>
            <a:pPr marL="285750" indent="-285750" defTabSz="914318">
              <a:lnSpc>
                <a:spcPct val="200000"/>
              </a:lnSpc>
              <a:spcBef>
                <a:spcPts val="1000"/>
              </a:spcBef>
              <a:buBlip>
                <a:blip r:embed="rId4"/>
              </a:buBlip>
            </a:pPr>
            <a:r>
              <a:rPr lang="de-DE" sz="2000" dirty="0">
                <a:solidFill>
                  <a:schemeClr val="bg1"/>
                </a:solidFill>
              </a:rPr>
              <a:t>Control</a:t>
            </a:r>
          </a:p>
          <a:p>
            <a:pPr marL="285750" indent="-285750" defTabSz="914318">
              <a:lnSpc>
                <a:spcPct val="200000"/>
              </a:lnSpc>
              <a:spcBef>
                <a:spcPts val="1000"/>
              </a:spcBef>
              <a:buBlip>
                <a:blip r:embed="rId4"/>
              </a:buBlip>
            </a:pPr>
            <a:r>
              <a:rPr lang="de-DE" sz="2000" dirty="0">
                <a:solidFill>
                  <a:schemeClr val="bg1"/>
                </a:solidFill>
              </a:rPr>
              <a:t>Firmware</a:t>
            </a:r>
          </a:p>
          <a:p>
            <a:pPr marL="285750" indent="-285750" defTabSz="914318">
              <a:lnSpc>
                <a:spcPct val="200000"/>
              </a:lnSpc>
              <a:spcBef>
                <a:spcPts val="1000"/>
              </a:spcBef>
              <a:buBlip>
                <a:blip r:embed="rId4"/>
              </a:buBlip>
            </a:pPr>
            <a:r>
              <a:rPr lang="de-DE" sz="2000" dirty="0">
                <a:solidFill>
                  <a:schemeClr val="bg1"/>
                </a:solidFill>
              </a:rPr>
              <a:t>Test results</a:t>
            </a:r>
          </a:p>
          <a:p>
            <a:pPr marL="285750" indent="-285750" defTabSz="914318">
              <a:lnSpc>
                <a:spcPct val="200000"/>
              </a:lnSpc>
              <a:spcBef>
                <a:spcPts val="1000"/>
              </a:spcBef>
              <a:buBlip>
                <a:blip r:embed="rId4"/>
              </a:buBlip>
            </a:pPr>
            <a:r>
              <a:rPr lang="de-DE" sz="2000" dirty="0">
                <a:solidFill>
                  <a:schemeClr val="bg1"/>
                </a:solidFill>
              </a:rPr>
              <a:t>Conclusion</a:t>
            </a:r>
          </a:p>
          <a:p>
            <a:pPr marL="285750" indent="-285750" defTabSz="914318">
              <a:lnSpc>
                <a:spcPct val="200000"/>
              </a:lnSpc>
              <a:spcBef>
                <a:spcPts val="1000"/>
              </a:spcBef>
              <a:buBlip>
                <a:blip r:embed="rId4"/>
              </a:buBlip>
            </a:pPr>
            <a:r>
              <a:rPr lang="de-DE" sz="2000" dirty="0">
                <a:solidFill>
                  <a:schemeClr val="bg1"/>
                </a:solidFill>
              </a:rPr>
              <a:t>Demonstration</a:t>
            </a:r>
          </a:p>
        </p:txBody>
      </p:sp>
    </p:spTree>
    <p:extLst>
      <p:ext uri="{BB962C8B-B14F-4D97-AF65-F5344CB8AC3E}">
        <p14:creationId xmlns:p14="http://schemas.microsoft.com/office/powerpoint/2010/main" val="262775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347663"/>
            <a:ext cx="12192000" cy="7553325"/>
          </a:xfrm>
          <a:prstGeom prst="rect">
            <a:avLst/>
          </a:prstGeom>
        </p:spPr>
      </p:pic>
      <p:sp>
        <p:nvSpPr>
          <p:cNvPr id="9" name="Titel 1"/>
          <p:cNvSpPr txBox="1">
            <a:spLocks/>
          </p:cNvSpPr>
          <p:nvPr/>
        </p:nvSpPr>
        <p:spPr>
          <a:xfrm>
            <a:off x="2593975" y="2828893"/>
            <a:ext cx="7341129" cy="1036319"/>
          </a:xfrm>
          <a:prstGeom prst="rect">
            <a:avLst/>
          </a:prstGeom>
          <a:solidFill>
            <a:schemeClr val="bg1"/>
          </a:solidFill>
          <a:ln w="28575">
            <a:solidFill>
              <a:schemeClr val="tx1"/>
            </a:solidFill>
          </a:ln>
          <a:effectLst/>
        </p:spPr>
        <p:txBody>
          <a:bodyPr vert="horz" lIns="0" tIns="0" rIns="0" bIns="0" rtlCol="0" anchor="ctr" anchorCtr="0">
            <a:noAutofit/>
          </a:bodyPr>
          <a:lstStyle>
            <a:lvl1pPr algn="ctr" defTabSz="914318" rtl="0" eaLnBrk="1" latinLnBrk="0" hangingPunct="1">
              <a:lnSpc>
                <a:spcPct val="100000"/>
              </a:lnSpc>
              <a:spcBef>
                <a:spcPct val="0"/>
              </a:spcBef>
              <a:buNone/>
              <a:defRPr sz="2800" b="1" kern="1200" spc="300" baseline="0">
                <a:solidFill>
                  <a:schemeClr val="tx1"/>
                </a:solidFill>
                <a:latin typeface="+mn-lt"/>
                <a:ea typeface="+mj-ea"/>
                <a:cs typeface="+mj-cs"/>
              </a:defRPr>
            </a:lvl1pPr>
          </a:lstStyle>
          <a:p>
            <a:r>
              <a:rPr lang="en-GB"/>
              <a:t>Firmware</a:t>
            </a:r>
            <a:endParaRPr lang="da-DK" dirty="0">
              <a:solidFill>
                <a:srgbClr val="FF0000"/>
              </a:solidFill>
            </a:endParaRPr>
          </a:p>
        </p:txBody>
      </p:sp>
    </p:spTree>
    <p:extLst>
      <p:ext uri="{BB962C8B-B14F-4D97-AF65-F5344CB8AC3E}">
        <p14:creationId xmlns:p14="http://schemas.microsoft.com/office/powerpoint/2010/main" val="50119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31</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Firmware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46" name="Grupo 45"/>
          <p:cNvGrpSpPr/>
          <p:nvPr/>
        </p:nvGrpSpPr>
        <p:grpSpPr>
          <a:xfrm>
            <a:off x="5138893" y="1335892"/>
            <a:ext cx="1915428" cy="4395537"/>
            <a:chOff x="991401" y="1568918"/>
            <a:chExt cx="1915428" cy="4395537"/>
          </a:xfrm>
        </p:grpSpPr>
        <p:sp>
          <p:nvSpPr>
            <p:cNvPr id="8" name="Rectángulo redondeado 7"/>
            <p:cNvSpPr/>
            <p:nvPr/>
          </p:nvSpPr>
          <p:spPr>
            <a:xfrm>
              <a:off x="991402" y="1568918"/>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System feature definition</a:t>
              </a:r>
            </a:p>
          </p:txBody>
        </p:sp>
        <p:sp>
          <p:nvSpPr>
            <p:cNvPr id="17" name="Rectángulo redondeado 16"/>
            <p:cNvSpPr/>
            <p:nvPr/>
          </p:nvSpPr>
          <p:spPr>
            <a:xfrm>
              <a:off x="991401" y="3222859"/>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a:t>High level design</a:t>
              </a:r>
            </a:p>
          </p:txBody>
        </p:sp>
        <p:sp>
          <p:nvSpPr>
            <p:cNvPr id="20" name="Flecha abajo 19"/>
            <p:cNvSpPr/>
            <p:nvPr/>
          </p:nvSpPr>
          <p:spPr>
            <a:xfrm>
              <a:off x="1749389" y="4310514"/>
              <a:ext cx="399450" cy="566286"/>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2" name="Flecha abajo 21"/>
            <p:cNvSpPr/>
            <p:nvPr/>
          </p:nvSpPr>
          <p:spPr>
            <a:xfrm>
              <a:off x="1749389" y="2664109"/>
              <a:ext cx="399450" cy="551214"/>
            </a:xfrm>
            <a:prstGeom prst="down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9" name="Rectángulo redondeado 18"/>
            <p:cNvSpPr/>
            <p:nvPr/>
          </p:nvSpPr>
          <p:spPr>
            <a:xfrm>
              <a:off x="991402" y="4876800"/>
              <a:ext cx="1915427" cy="108765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Low</a:t>
              </a:r>
              <a:r>
                <a:rPr lang="es-ES" dirty="0"/>
                <a:t> level design</a:t>
              </a:r>
              <a:endParaRPr lang="es-ES" b="1" dirty="0"/>
            </a:p>
          </p:txBody>
        </p:sp>
      </p:grpSp>
      <p:sp>
        <p:nvSpPr>
          <p:cNvPr id="23" name="Textfeld 10">
            <a:extLst>
              <a:ext uri="{FF2B5EF4-FFF2-40B4-BE49-F238E27FC236}">
                <a16:creationId xmlns:a16="http://schemas.microsoft.com/office/drawing/2014/main" id="{64B0EBCF-33A8-460F-8091-21A15438BF1D}"/>
              </a:ext>
            </a:extLst>
          </p:cNvPr>
          <p:cNvSpPr txBox="1"/>
          <p:nvPr/>
        </p:nvSpPr>
        <p:spPr>
          <a:xfrm flipH="1">
            <a:off x="268565" y="2366054"/>
            <a:ext cx="4729589" cy="4093428"/>
          </a:xfrm>
          <a:prstGeom prst="rect">
            <a:avLst/>
          </a:prstGeom>
          <a:noFill/>
        </p:spPr>
        <p:txBody>
          <a:bodyPr wrap="square" rtlCol="0">
            <a:spAutoFit/>
          </a:bodyPr>
          <a:lstStyle/>
          <a:p>
            <a:r>
              <a:rPr lang="de-DE" sz="2000" b="1" spc="300" dirty="0"/>
              <a:t>Modular design</a:t>
            </a:r>
          </a:p>
          <a:p>
            <a:endParaRPr lang="de-DE" sz="2000" b="1" spc="300" dirty="0"/>
          </a:p>
          <a:p>
            <a:pPr marL="342900" indent="-342900">
              <a:buFont typeface="Wingdings" panose="05000000000000000000" pitchFamily="2" charset="2"/>
              <a:buChar char="Ø"/>
            </a:pPr>
            <a:r>
              <a:rPr lang="de-DE" sz="2000" spc="300" dirty="0"/>
              <a:t>Allows collaboration between several developers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scalability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Increases reliability</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Allows code reusability</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5" name="Imagen 44"/>
          <p:cNvPicPr>
            <a:picLocks noChangeAspect="1"/>
          </p:cNvPicPr>
          <p:nvPr/>
        </p:nvPicPr>
        <p:blipFill>
          <a:blip r:embed="rId3"/>
          <a:stretch>
            <a:fillRect/>
          </a:stretch>
        </p:blipFill>
        <p:spPr>
          <a:xfrm>
            <a:off x="7875299" y="2006600"/>
            <a:ext cx="3849341" cy="3515056"/>
          </a:xfrm>
          <a:prstGeom prst="rect">
            <a:avLst/>
          </a:prstGeom>
        </p:spPr>
      </p:pic>
      <p:sp>
        <p:nvSpPr>
          <p:cNvPr id="14"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15177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32</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High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1005815" y="1702234"/>
            <a:ext cx="6363734" cy="4708981"/>
          </a:xfrm>
          <a:prstGeom prst="rect">
            <a:avLst/>
          </a:prstGeom>
          <a:noFill/>
        </p:spPr>
        <p:txBody>
          <a:bodyPr wrap="square" rtlCol="0">
            <a:spAutoFit/>
          </a:bodyPr>
          <a:lstStyle/>
          <a:p>
            <a:r>
              <a:rPr lang="de-DE" sz="2000" b="1" spc="300" dirty="0"/>
              <a:t>For every software module</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What is its goal? </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When should the task be performed?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How will it interact with other modules?</a:t>
            </a:r>
          </a:p>
          <a:p>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Understand the big picture of the system</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3274" y="1518697"/>
            <a:ext cx="3074936" cy="440855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
        <p:nvSpPr>
          <p:cNvPr id="4" name="Rectángulo 3"/>
          <p:cNvSpPr/>
          <p:nvPr/>
        </p:nvSpPr>
        <p:spPr>
          <a:xfrm>
            <a:off x="8231035" y="820387"/>
            <a:ext cx="3025510" cy="646331"/>
          </a:xfrm>
          <a:prstGeom prst="rect">
            <a:avLst/>
          </a:prstGeom>
        </p:spPr>
        <p:txBody>
          <a:bodyPr wrap="square">
            <a:spAutoFit/>
          </a:bodyPr>
          <a:lstStyle/>
          <a:p>
            <a:r>
              <a:rPr lang="de-DE" i="1" spc="300" dirty="0"/>
              <a:t>Unified Modeling Language (UML)</a:t>
            </a:r>
          </a:p>
        </p:txBody>
      </p:sp>
    </p:spTree>
    <p:extLst>
      <p:ext uri="{BB962C8B-B14F-4D97-AF65-F5344CB8AC3E}">
        <p14:creationId xmlns:p14="http://schemas.microsoft.com/office/powerpoint/2010/main" val="26565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33</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2025438"/>
          </a:xfrm>
        </p:spPr>
        <p:txBody>
          <a:bodyPr/>
          <a:lstStyle/>
          <a:p>
            <a:pPr>
              <a:lnSpc>
                <a:spcPct val="150000"/>
              </a:lnSpc>
            </a:pPr>
            <a:r>
              <a:rPr lang="en-US" dirty="0"/>
              <a:t>High level design - Timing</a:t>
            </a:r>
            <a:endParaRPr lang="en-US" sz="2400" dirty="0"/>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587374" y="1872379"/>
            <a:ext cx="6363734" cy="4708981"/>
          </a:xfrm>
          <a:prstGeom prst="rect">
            <a:avLst/>
          </a:prstGeom>
          <a:noFill/>
        </p:spPr>
        <p:txBody>
          <a:bodyPr wrap="square" rtlCol="0">
            <a:spAutoFit/>
          </a:bodyPr>
          <a:lstStyle/>
          <a:p>
            <a:r>
              <a:rPr lang="de-DE" sz="2000" b="1" spc="300" dirty="0"/>
              <a:t>Real time system:</a:t>
            </a:r>
            <a:r>
              <a:rPr lang="de-DE" sz="2000" b="1" spc="300" dirty="0">
                <a:sym typeface="Wingdings" panose="05000000000000000000" pitchFamily="2" charset="2"/>
              </a:rPr>
              <a:t> Time constraints</a:t>
            </a:r>
            <a:endParaRPr lang="de-DE" sz="2000" b="1" spc="300" dirty="0"/>
          </a:p>
          <a:p>
            <a:endParaRPr lang="de-DE" sz="2000" b="1" spc="300" dirty="0"/>
          </a:p>
          <a:p>
            <a:pPr marL="342900" indent="-342900">
              <a:buFont typeface="Wingdings" panose="05000000000000000000" pitchFamily="2" charset="2"/>
              <a:buChar char="Ø"/>
            </a:pPr>
            <a:r>
              <a:rPr lang="de-DE" sz="2000" spc="300" dirty="0"/>
              <a:t>Motor control: calculation of new duty cycle every switching period</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Other modules </a:t>
            </a:r>
            <a:r>
              <a:rPr lang="de-DE" sz="2000" spc="300" dirty="0">
                <a:sym typeface="Wingdings" panose="05000000000000000000" pitchFamily="2" charset="2"/>
              </a:rPr>
              <a:t> Scheduler</a:t>
            </a:r>
            <a:endParaRPr lang="de-DE" sz="2000" spc="300" dirty="0"/>
          </a:p>
          <a:p>
            <a:pPr marL="342900" indent="-342900">
              <a:buFont typeface="Arial" panose="020B0604020202020204" pitchFamily="34" charset="0"/>
              <a:buChar char="•"/>
            </a:pPr>
            <a:endParaRPr lang="de-DE" sz="2000" spc="300" dirty="0"/>
          </a:p>
          <a:p>
            <a:r>
              <a:rPr lang="de-DE" sz="2000" b="1" spc="300" dirty="0"/>
              <a:t>Scheduler</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Critical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Calls tasks with different cyclicity</a:t>
            </a:r>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671" y="1690189"/>
            <a:ext cx="4740274" cy="4451356"/>
          </a:xfrm>
          <a:prstGeom prst="rect">
            <a:avLst/>
          </a:prstGeom>
        </p:spPr>
      </p:pic>
      <p:sp>
        <p:nvSpPr>
          <p:cNvPr id="9"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35472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Low level design</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981" y="1771679"/>
            <a:ext cx="6363734" cy="5940088"/>
          </a:xfrm>
          <a:prstGeom prst="rect">
            <a:avLst/>
          </a:prstGeom>
          <a:noFill/>
        </p:spPr>
        <p:txBody>
          <a:bodyPr wrap="square" rtlCol="0">
            <a:spAutoFit/>
          </a:bodyPr>
          <a:lstStyle/>
          <a:p>
            <a:r>
              <a:rPr lang="de-DE" sz="2000" b="1" spc="300" dirty="0"/>
              <a:t>For every software module</a:t>
            </a:r>
          </a:p>
          <a:p>
            <a:endParaRPr lang="de-DE" sz="2000" b="1" spc="300" dirty="0"/>
          </a:p>
          <a:p>
            <a:pPr marL="342900" indent="-342900">
              <a:buFont typeface="Wingdings" panose="05000000000000000000" pitchFamily="2" charset="2"/>
              <a:buChar char="Ø"/>
            </a:pPr>
            <a:r>
              <a:rPr lang="de-DE" sz="2000" spc="300" dirty="0"/>
              <a:t>Detailed explanation of module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Suggested data types, algorithms or patterns</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Goal</a:t>
            </a:r>
          </a:p>
          <a:p>
            <a:endParaRPr lang="de-DE" sz="2000" b="1" spc="300" dirty="0"/>
          </a:p>
          <a:p>
            <a:pPr marL="342900" indent="-342900">
              <a:buFont typeface="Wingdings" panose="05000000000000000000" pitchFamily="2" charset="2"/>
              <a:buChar char="Ø"/>
            </a:pPr>
            <a:r>
              <a:rPr lang="de-DE" sz="2000" spc="300" dirty="0"/>
              <a:t>Find technical limitations of the system</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Speed up the development phase</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173" y="1758471"/>
            <a:ext cx="5088467" cy="4200965"/>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1490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35</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pSp>
        <p:nvGrpSpPr>
          <p:cNvPr id="7" name="Grupo 6"/>
          <p:cNvGrpSpPr/>
          <p:nvPr/>
        </p:nvGrpSpPr>
        <p:grpSpPr>
          <a:xfrm>
            <a:off x="3834323" y="1465936"/>
            <a:ext cx="4789911" cy="4176109"/>
            <a:chOff x="4171209" y="1435233"/>
            <a:chExt cx="4789911" cy="4176109"/>
          </a:xfrm>
        </p:grpSpPr>
        <p:sp>
          <p:nvSpPr>
            <p:cNvPr id="4" name="Rectángulo redondeado 3"/>
            <p:cNvSpPr/>
            <p:nvPr/>
          </p:nvSpPr>
          <p:spPr>
            <a:xfrm>
              <a:off x="4171209" y="1435233"/>
              <a:ext cx="4789911" cy="114818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4267462" y="1517914"/>
              <a:ext cx="4693658" cy="4093428"/>
            </a:xfrm>
            <a:prstGeom prst="rect">
              <a:avLst/>
            </a:prstGeom>
            <a:noFill/>
          </p:spPr>
          <p:txBody>
            <a:bodyPr wrap="square" rtlCol="0">
              <a:spAutoFit/>
            </a:bodyPr>
            <a:lstStyle/>
            <a:p>
              <a:pPr algn="ctr"/>
              <a:r>
                <a:rPr lang="de-DE" sz="2000" b="1" i="1" spc="300" dirty="0"/>
                <a:t>System are those modules which provide a framework for other modules</a:t>
              </a:r>
              <a:endParaRPr lang="de-DE" sz="2000" i="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grpSp>
      <p:sp>
        <p:nvSpPr>
          <p:cNvPr id="8" name="Textfeld 10">
            <a:extLst>
              <a:ext uri="{FF2B5EF4-FFF2-40B4-BE49-F238E27FC236}">
                <a16:creationId xmlns:a16="http://schemas.microsoft.com/office/drawing/2014/main" id="{64B0EBCF-33A8-460F-8091-21A15438BF1D}"/>
              </a:ext>
            </a:extLst>
          </p:cNvPr>
          <p:cNvSpPr txBox="1"/>
          <p:nvPr/>
        </p:nvSpPr>
        <p:spPr>
          <a:xfrm flipH="1">
            <a:off x="2390532" y="2825889"/>
            <a:ext cx="8505263" cy="5632311"/>
          </a:xfrm>
          <a:prstGeom prst="rect">
            <a:avLst/>
          </a:prstGeom>
          <a:noFill/>
        </p:spPr>
        <p:txBody>
          <a:bodyPr wrap="square" rtlCol="0">
            <a:spAutoFit/>
          </a:bodyPr>
          <a:lstStyle/>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b="1" spc="300" dirty="0"/>
          </a:p>
          <a:p>
            <a:pPr marL="342900" indent="-342900">
              <a:buFont typeface="Arial" panose="020B0604020202020204" pitchFamily="34" charset="0"/>
              <a:buChar char="•"/>
            </a:pPr>
            <a:endParaRPr lang="de-DE" sz="2000" b="1" spc="300" dirty="0"/>
          </a:p>
          <a:p>
            <a:pPr marL="342900" indent="-342900">
              <a:buFont typeface="Wingdings" panose="05000000000000000000" pitchFamily="2" charset="2"/>
              <a:buChar char="Ø"/>
            </a:pPr>
            <a:r>
              <a:rPr lang="de-DE" sz="2000" b="1" spc="300" dirty="0"/>
              <a:t>System Manager </a:t>
            </a:r>
            <a:r>
              <a:rPr lang="de-DE" sz="2000" spc="300" dirty="0"/>
              <a:t>		</a:t>
            </a:r>
            <a:r>
              <a:rPr lang="de-DE" sz="2000" spc="300" dirty="0">
                <a:sym typeface="Wingdings" panose="05000000000000000000" pitchFamily="2" charset="2"/>
              </a:rPr>
              <a:t>System supervision</a:t>
            </a:r>
            <a:endParaRPr lang="de-DE" sz="2000" spc="300" dirty="0"/>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Scheduler</a:t>
            </a:r>
            <a:r>
              <a:rPr lang="de-DE" sz="2000" spc="300" dirty="0"/>
              <a:t>			Task timing framework</a:t>
            </a:r>
          </a:p>
          <a:p>
            <a:pPr marL="800065" lvl="1"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b="1" spc="300" dirty="0"/>
              <a:t>Logger</a:t>
            </a:r>
            <a:r>
              <a:rPr lang="de-DE" sz="2000" spc="300" dirty="0"/>
              <a:t>				Debugging framework</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11" name="Pfeil: nach rechts 3">
            <a:extLst>
              <a:ext uri="{FF2B5EF4-FFF2-40B4-BE49-F238E27FC236}">
                <a16:creationId xmlns:a16="http://schemas.microsoft.com/office/drawing/2014/main" id="{E0090DC6-A346-4F74-9EBF-A4947A66A3BA}"/>
              </a:ext>
            </a:extLst>
          </p:cNvPr>
          <p:cNvSpPr/>
          <p:nvPr/>
        </p:nvSpPr>
        <p:spPr>
          <a:xfrm>
            <a:off x="5878303" y="3761004"/>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3">
            <a:extLst>
              <a:ext uri="{FF2B5EF4-FFF2-40B4-BE49-F238E27FC236}">
                <a16:creationId xmlns:a16="http://schemas.microsoft.com/office/drawing/2014/main" id="{E0090DC6-A346-4F74-9EBF-A4947A66A3BA}"/>
              </a:ext>
            </a:extLst>
          </p:cNvPr>
          <p:cNvSpPr/>
          <p:nvPr/>
        </p:nvSpPr>
        <p:spPr>
          <a:xfrm>
            <a:off x="5878303" y="4361685"/>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3">
            <a:extLst>
              <a:ext uri="{FF2B5EF4-FFF2-40B4-BE49-F238E27FC236}">
                <a16:creationId xmlns:a16="http://schemas.microsoft.com/office/drawing/2014/main" id="{E0090DC6-A346-4F74-9EBF-A4947A66A3BA}"/>
              </a:ext>
            </a:extLst>
          </p:cNvPr>
          <p:cNvSpPr/>
          <p:nvPr/>
        </p:nvSpPr>
        <p:spPr>
          <a:xfrm>
            <a:off x="5878303" y="4962366"/>
            <a:ext cx="527901" cy="3582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560856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36</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System manager</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427" y="1569335"/>
            <a:ext cx="5088467" cy="4200965"/>
          </a:xfrm>
          <a:prstGeom prst="rect">
            <a:avLst/>
          </a:prstGeom>
        </p:spPr>
      </p:pic>
      <p:sp>
        <p:nvSpPr>
          <p:cNvPr id="17" name="Textfeld 10">
            <a:extLst>
              <a:ext uri="{FF2B5EF4-FFF2-40B4-BE49-F238E27FC236}">
                <a16:creationId xmlns:a16="http://schemas.microsoft.com/office/drawing/2014/main" id="{64B0EBCF-33A8-460F-8091-21A15438BF1D}"/>
              </a:ext>
            </a:extLst>
          </p:cNvPr>
          <p:cNvSpPr txBox="1"/>
          <p:nvPr/>
        </p:nvSpPr>
        <p:spPr>
          <a:xfrm flipH="1">
            <a:off x="1484155" y="2668617"/>
            <a:ext cx="5742338" cy="4401205"/>
          </a:xfrm>
          <a:prstGeom prst="rect">
            <a:avLst/>
          </a:prstGeom>
          <a:noFill/>
        </p:spPr>
        <p:txBody>
          <a:bodyPr wrap="square" rtlCol="0">
            <a:spAutoFit/>
          </a:bodyPr>
          <a:lstStyle/>
          <a:p>
            <a:r>
              <a:rPr lang="de-DE" sz="2000" b="1" spc="300" dirty="0"/>
              <a:t>Features</a:t>
            </a:r>
          </a:p>
          <a:p>
            <a:pPr marL="342900" indent="-342900">
              <a:buFont typeface="Wingdings" panose="05000000000000000000" pitchFamily="2" charset="2"/>
              <a:buChar char="Ø"/>
            </a:pPr>
            <a:endParaRPr lang="de-DE" sz="2000" b="1" spc="300" dirty="0"/>
          </a:p>
          <a:p>
            <a:pPr marL="342900" indent="-342900">
              <a:buFont typeface="Wingdings" panose="05000000000000000000" pitchFamily="2" charset="2"/>
              <a:buChar char="Ø"/>
            </a:pPr>
            <a:r>
              <a:rPr lang="de-DE" sz="2000" spc="300" dirty="0"/>
              <a:t>System status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User interaction</a:t>
            </a:r>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2800157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37</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User interface</a:t>
            </a:r>
          </a:p>
        </p:txBody>
      </p:sp>
      <p:sp>
        <p:nvSpPr>
          <p:cNvPr id="12" name="Pladsholder til slidenummer 1">
            <a:extLst>
              <a:ext uri="{FF2B5EF4-FFF2-40B4-BE49-F238E27FC236}">
                <a16:creationId xmlns:a16="http://schemas.microsoft.com/office/drawing/2014/main" id="{B5AB4BCC-9C12-4604-AF44-53B6780A0039}"/>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5" name="Pladsholder til slidenummer 1">
            <a:extLst>
              <a:ext uri="{FF2B5EF4-FFF2-40B4-BE49-F238E27FC236}">
                <a16:creationId xmlns:a16="http://schemas.microsoft.com/office/drawing/2014/main" id="{3C963DE5-DC0A-409E-9183-1AE8ACCCC83F}"/>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6" name="Textfeld 10">
            <a:extLst>
              <a:ext uri="{FF2B5EF4-FFF2-40B4-BE49-F238E27FC236}">
                <a16:creationId xmlns:a16="http://schemas.microsoft.com/office/drawing/2014/main" id="{64B0EBCF-33A8-460F-8091-21A15438BF1D}"/>
              </a:ext>
            </a:extLst>
          </p:cNvPr>
          <p:cNvSpPr txBox="1"/>
          <p:nvPr/>
        </p:nvSpPr>
        <p:spPr>
          <a:xfrm flipH="1">
            <a:off x="408327" y="2168963"/>
            <a:ext cx="6363734" cy="5016758"/>
          </a:xfrm>
          <a:prstGeom prst="rect">
            <a:avLst/>
          </a:prstGeom>
          <a:noFill/>
        </p:spPr>
        <p:txBody>
          <a:bodyPr wrap="square" rtlCol="0">
            <a:spAutoFit/>
          </a:bodyPr>
          <a:lstStyle/>
          <a:p>
            <a:r>
              <a:rPr lang="de-DE" sz="2000" b="1" spc="300" dirty="0"/>
              <a:t>Different sources</a:t>
            </a:r>
          </a:p>
          <a:p>
            <a:endParaRPr lang="de-DE" sz="2000" b="1" spc="300" dirty="0"/>
          </a:p>
          <a:p>
            <a:pPr marL="342900"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Graphical User Interface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Go-kart pedal</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r>
              <a:rPr lang="de-DE" sz="2000" b="1" spc="300" dirty="0"/>
              <a:t>Reference Handler</a:t>
            </a:r>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777" y="1326349"/>
            <a:ext cx="7163168" cy="5493032"/>
          </a:xfrm>
          <a:prstGeom prst="rect">
            <a:avLst/>
          </a:prstGeom>
        </p:spPr>
      </p:pic>
      <p:sp>
        <p:nvSpPr>
          <p:cNvPr id="8" name="Pladsholder til slidenummer 1">
            <a:extLst>
              <a:ext uri="{FF2B5EF4-FFF2-40B4-BE49-F238E27FC236}">
                <a16:creationId xmlns:a16="http://schemas.microsoft.com/office/drawing/2014/main" id="{0C88518C-6275-453C-9D5A-AAFA9C25143D}"/>
              </a:ext>
            </a:extLst>
          </p:cNvPr>
          <p:cNvSpPr txBox="1">
            <a:spLocks/>
          </p:cNvSpPr>
          <p:nvPr/>
        </p:nvSpPr>
        <p:spPr>
          <a:xfrm>
            <a:off x="10761026" y="6264777"/>
            <a:ext cx="69945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err="1"/>
              <a:t>Nicolás</a:t>
            </a:r>
            <a:endParaRPr lang="en-US" dirty="0"/>
          </a:p>
        </p:txBody>
      </p:sp>
    </p:spTree>
    <p:extLst>
      <p:ext uri="{BB962C8B-B14F-4D97-AF65-F5344CB8AC3E}">
        <p14:creationId xmlns:p14="http://schemas.microsoft.com/office/powerpoint/2010/main" val="361775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38</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Motor control</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2246769"/>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Position estimation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Analog signal acquisition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Closed loop algorithm</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4">
            <a:extLst>
              <a:ext uri="{FF2B5EF4-FFF2-40B4-BE49-F238E27FC236}">
                <a16:creationId xmlns:a16="http://schemas.microsoft.com/office/drawing/2014/main" id="{2BE61971-B4C7-4040-907D-8779407D7A6E}"/>
              </a:ext>
            </a:extLst>
          </p:cNvPr>
          <p:cNvPicPr>
            <a:picLocks noChangeAspect="1"/>
          </p:cNvPicPr>
          <p:nvPr/>
        </p:nvPicPr>
        <p:blipFill>
          <a:blip r:embed="rId3"/>
          <a:stretch>
            <a:fillRect/>
          </a:stretch>
        </p:blipFill>
        <p:spPr>
          <a:xfrm>
            <a:off x="6256020" y="1362052"/>
            <a:ext cx="4739265" cy="4327697"/>
          </a:xfrm>
          <a:prstGeom prst="rect">
            <a:avLst/>
          </a:prstGeom>
        </p:spPr>
      </p:pic>
    </p:spTree>
    <p:extLst>
      <p:ext uri="{BB962C8B-B14F-4D97-AF65-F5344CB8AC3E}">
        <p14:creationId xmlns:p14="http://schemas.microsoft.com/office/powerpoint/2010/main" val="3943341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39</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Position estimation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741447-A889-47D5-BFD0-756A4AB01CF5}"/>
              </a:ext>
            </a:extLst>
          </p:cNvPr>
          <p:cNvPicPr>
            <a:picLocks noChangeAspect="1"/>
          </p:cNvPicPr>
          <p:nvPr/>
        </p:nvPicPr>
        <p:blipFill>
          <a:blip r:embed="rId3"/>
          <a:stretch>
            <a:fillRect/>
          </a:stretch>
        </p:blipFill>
        <p:spPr>
          <a:xfrm>
            <a:off x="1266669" y="2732189"/>
            <a:ext cx="9658662" cy="1628526"/>
          </a:xfrm>
          <a:prstGeom prst="rect">
            <a:avLst/>
          </a:prstGeom>
        </p:spPr>
      </p:pic>
    </p:spTree>
    <p:extLst>
      <p:ext uri="{BB962C8B-B14F-4D97-AF65-F5344CB8AC3E}">
        <p14:creationId xmlns:p14="http://schemas.microsoft.com/office/powerpoint/2010/main" val="113382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a:t>
            </a:fld>
            <a:endParaRPr lang="en-US" dirty="0"/>
          </a:p>
        </p:txBody>
      </p:sp>
      <p:sp>
        <p:nvSpPr>
          <p:cNvPr id="3" name="Titel 2"/>
          <p:cNvSpPr>
            <a:spLocks noGrp="1"/>
          </p:cNvSpPr>
          <p:nvPr>
            <p:ph type="title"/>
          </p:nvPr>
        </p:nvSpPr>
        <p:spPr>
          <a:xfrm>
            <a:off x="587373" y="379788"/>
            <a:ext cx="6145023" cy="1010474"/>
          </a:xfrm>
        </p:spPr>
        <p:txBody>
          <a:bodyPr rtlCol="0"/>
          <a:lstStyle/>
          <a:p>
            <a:pPr rtl="0"/>
            <a:r>
              <a:rPr lang="en-GB" dirty="0"/>
              <a:t>Motivation</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16" name="Tekstfelt 4">
            <a:extLst>
              <a:ext uri="{FF2B5EF4-FFF2-40B4-BE49-F238E27FC236}">
                <a16:creationId xmlns:a16="http://schemas.microsoft.com/office/drawing/2014/main" id="{2685F30C-20C0-43CC-AACE-45294A7D2AE9}"/>
              </a:ext>
            </a:extLst>
          </p:cNvPr>
          <p:cNvSpPr txBox="1"/>
          <p:nvPr/>
        </p:nvSpPr>
        <p:spPr>
          <a:xfrm>
            <a:off x="619760" y="1389529"/>
            <a:ext cx="10744547" cy="5139869"/>
          </a:xfrm>
          <a:prstGeom prst="rect">
            <a:avLst/>
          </a:prstGeom>
          <a:noFill/>
        </p:spPr>
        <p:txBody>
          <a:bodyPr wrap="square" rtlCol="0">
            <a:spAutoFit/>
          </a:bodyPr>
          <a:lstStyle/>
          <a:p>
            <a:pPr marL="285750" indent="-285750">
              <a:buFont typeface="Wingdings" panose="05000000000000000000" pitchFamily="2" charset="2"/>
              <a:buChar char="Ø"/>
            </a:pPr>
            <a:r>
              <a:rPr lang="en-GB" spc="300" dirty="0"/>
              <a:t>Develop a control algorithm for the power train of an electrical go-kart</a:t>
            </a:r>
          </a:p>
          <a:p>
            <a:pPr rtl="0"/>
            <a:endParaRPr lang="en-GB" spc="300" dirty="0"/>
          </a:p>
          <a:p>
            <a:pPr rtl="0"/>
            <a:r>
              <a:rPr lang="en-GB" sz="2400" b="1" spc="300" dirty="0"/>
              <a:t>Objectives</a:t>
            </a:r>
          </a:p>
          <a:p>
            <a:pPr rtl="0"/>
            <a:endParaRPr lang="en-GB" spc="300" dirty="0"/>
          </a:p>
          <a:p>
            <a:pPr marL="285750" indent="-285750" rtl="0">
              <a:buFont typeface="Wingdings" panose="05000000000000000000" pitchFamily="2" charset="2"/>
              <a:buChar char="Ø"/>
            </a:pPr>
            <a:r>
              <a:rPr lang="en-GB" spc="300" dirty="0"/>
              <a:t>Design and simulation </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Implement FOC in a digital signal processor (DSP)</a:t>
            </a:r>
          </a:p>
          <a:p>
            <a:pPr rtl="0"/>
            <a:endParaRPr lang="en-GB" spc="300" dirty="0"/>
          </a:p>
          <a:p>
            <a:pPr marL="285750" indent="-285750" rtl="0">
              <a:buFont typeface="Wingdings" panose="05000000000000000000" pitchFamily="2" charset="2"/>
              <a:buChar char="Ø"/>
            </a:pPr>
            <a:r>
              <a:rPr lang="en-GB" spc="300" dirty="0"/>
              <a:t>Interface board</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Inverter tests</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Modelling the battery pack</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Experimental setup</a:t>
            </a:r>
          </a:p>
          <a:p>
            <a:pPr marL="285750" indent="-285750" rtl="0">
              <a:buFont typeface="Wingdings" panose="05000000000000000000" pitchFamily="2" charset="2"/>
              <a:buChar char="Ø"/>
            </a:pPr>
            <a:endParaRPr lang="en-GB" spc="300" dirty="0"/>
          </a:p>
          <a:p>
            <a:pPr marL="285750" indent="-285750" rtl="0">
              <a:buFont typeface="Wingdings" panose="05000000000000000000" pitchFamily="2" charset="2"/>
              <a:buChar char="Ø"/>
            </a:pPr>
            <a:r>
              <a:rPr lang="en-GB" spc="300" dirty="0"/>
              <a:t>Project management</a:t>
            </a:r>
          </a:p>
          <a:p>
            <a:pPr marL="285750" indent="-285750" rtl="0">
              <a:buFont typeface="Wingdings" panose="05000000000000000000" pitchFamily="2" charset="2"/>
              <a:buChar char="Ø"/>
            </a:pPr>
            <a:endParaRPr lang="en-GB" sz="1600" spc="300" dirty="0"/>
          </a:p>
        </p:txBody>
      </p:sp>
    </p:spTree>
    <p:extLst>
      <p:ext uri="{BB962C8B-B14F-4D97-AF65-F5344CB8AC3E}">
        <p14:creationId xmlns:p14="http://schemas.microsoft.com/office/powerpoint/2010/main" val="1901466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40</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Analog signal acquisition</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856174"/>
            <a:ext cx="6145022" cy="5016758"/>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Analog signal structure</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Raw ADC value</a:t>
            </a:r>
          </a:p>
          <a:p>
            <a:pPr marL="742915" lvl="1" indent="-285750">
              <a:buFont typeface="Wingdings" panose="05000000000000000000" pitchFamily="2" charset="2"/>
              <a:buChar char="Ø"/>
            </a:pPr>
            <a:r>
              <a:rPr lang="en-GB" sz="2000" spc="300" dirty="0"/>
              <a:t>Filtered value</a:t>
            </a:r>
          </a:p>
          <a:p>
            <a:pPr marL="742915" lvl="1" indent="-285750">
              <a:buFont typeface="Wingdings" panose="05000000000000000000" pitchFamily="2" charset="2"/>
              <a:buChar char="Ø"/>
            </a:pPr>
            <a:r>
              <a:rPr lang="en-GB" sz="2000" spc="300" dirty="0"/>
              <a:t>Previous value</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Filter order</a:t>
            </a:r>
          </a:p>
          <a:p>
            <a:pPr marL="742915" lvl="1" indent="-285750">
              <a:buFont typeface="Wingdings" panose="05000000000000000000" pitchFamily="2" charset="2"/>
              <a:buChar char="Ø"/>
            </a:pPr>
            <a:r>
              <a:rPr lang="en-GB" sz="2000" spc="300" dirty="0"/>
              <a:t>Filter frequency</a:t>
            </a:r>
          </a:p>
          <a:p>
            <a:pPr marL="742915" lvl="1" indent="-285750">
              <a:buFont typeface="Wingdings" panose="05000000000000000000" pitchFamily="2" charset="2"/>
              <a:buChar char="Ø"/>
            </a:pPr>
            <a:r>
              <a:rPr lang="en-GB" sz="2000" spc="300" dirty="0"/>
              <a:t>Filter parameters</a:t>
            </a:r>
          </a:p>
          <a:p>
            <a:pPr marL="742915" lvl="1" indent="-28575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ADC channel</a:t>
            </a:r>
          </a:p>
          <a:p>
            <a:pPr marL="742915" lvl="1" indent="-285750">
              <a:buFont typeface="Wingdings" panose="05000000000000000000" pitchFamily="2" charset="2"/>
              <a:buChar char="Ø"/>
            </a:pPr>
            <a:r>
              <a:rPr lang="en-GB" sz="2000" spc="300" dirty="0"/>
              <a:t>Priority</a:t>
            </a:r>
          </a:p>
          <a:p>
            <a:pPr marL="742915" lvl="1" indent="-285750">
              <a:buFont typeface="Wingdings" panose="05000000000000000000" pitchFamily="2" charset="2"/>
              <a:buChar char="Ø"/>
            </a:pPr>
            <a:r>
              <a:rPr lang="en-GB" sz="2000" spc="300" dirty="0"/>
              <a:t>Safety thresholds</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Interface functions</a:t>
            </a:r>
          </a:p>
          <a:p>
            <a:pPr marL="742915" lvl="1" indent="-285750">
              <a:buFont typeface="Wingdings" panose="05000000000000000000" pitchFamily="2" charset="2"/>
              <a:buChar char="Ø"/>
            </a:pPr>
            <a:endParaRPr lang="en-GB" sz="2000" spc="300" dirty="0"/>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Imagen 4">
            <a:extLst>
              <a:ext uri="{FF2B5EF4-FFF2-40B4-BE49-F238E27FC236}">
                <a16:creationId xmlns:a16="http://schemas.microsoft.com/office/drawing/2014/main" id="{17ED0FF6-513A-438A-9645-5825A1780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142" y="668174"/>
            <a:ext cx="3501474" cy="5020082"/>
          </a:xfrm>
          <a:prstGeom prst="rect">
            <a:avLst/>
          </a:prstGeom>
        </p:spPr>
      </p:pic>
    </p:spTree>
    <p:extLst>
      <p:ext uri="{BB962C8B-B14F-4D97-AF65-F5344CB8AC3E}">
        <p14:creationId xmlns:p14="http://schemas.microsoft.com/office/powerpoint/2010/main" val="162321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41</a:t>
            </a:fld>
            <a:endParaRPr lang="en-US" dirty="0"/>
          </a:p>
        </p:txBody>
      </p:sp>
      <p:sp>
        <p:nvSpPr>
          <p:cNvPr id="3" name="Titel 2"/>
          <p:cNvSpPr>
            <a:spLocks noGrp="1"/>
          </p:cNvSpPr>
          <p:nvPr>
            <p:ph type="title"/>
          </p:nvPr>
        </p:nvSpPr>
        <p:spPr>
          <a:xfrm>
            <a:off x="587373" y="379787"/>
            <a:ext cx="6145023" cy="1621619"/>
          </a:xfrm>
        </p:spPr>
        <p:txBody>
          <a:bodyPr rtlCol="0"/>
          <a:lstStyle/>
          <a:p>
            <a:pPr rtl="0"/>
            <a:r>
              <a:rPr lang="en-GB" dirty="0"/>
              <a:t>Closed loop control algorithm</a:t>
            </a:r>
            <a:endParaRPr lang="da-DK" dirty="0">
              <a:solidFill>
                <a:schemeClr val="accent4"/>
              </a:solidFill>
            </a:endParaRPr>
          </a:p>
        </p:txBody>
      </p:sp>
      <p:sp>
        <p:nvSpPr>
          <p:cNvPr id="10" name="Pladsholder til slidenummer 1">
            <a:extLst>
              <a:ext uri="{FF2B5EF4-FFF2-40B4-BE49-F238E27FC236}">
                <a16:creationId xmlns:a16="http://schemas.microsoft.com/office/drawing/2014/main" id="{48CF1FBB-FB7A-48CA-A7A8-D9D2B515141F}"/>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2" name="Pladsholder til slidenummer 1">
            <a:extLst>
              <a:ext uri="{FF2B5EF4-FFF2-40B4-BE49-F238E27FC236}">
                <a16:creationId xmlns:a16="http://schemas.microsoft.com/office/drawing/2014/main" id="{9E11992D-C297-4BC4-88B0-F4401B08617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7" name="Pladsholder til slidenummer 1">
            <a:extLst>
              <a:ext uri="{FF2B5EF4-FFF2-40B4-BE49-F238E27FC236}">
                <a16:creationId xmlns:a16="http://schemas.microsoft.com/office/drawing/2014/main" id="{A53F264B-82DC-4274-B5AD-7A16386A14F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5" name="Billede 4">
            <a:extLst>
              <a:ext uri="{FF2B5EF4-FFF2-40B4-BE49-F238E27FC236}">
                <a16:creationId xmlns:a16="http://schemas.microsoft.com/office/drawing/2014/main" id="{40D9987A-23FD-4B7D-A20A-30E95E763266}"/>
              </a:ext>
            </a:extLst>
          </p:cNvPr>
          <p:cNvPicPr>
            <a:picLocks noChangeAspect="1"/>
          </p:cNvPicPr>
          <p:nvPr/>
        </p:nvPicPr>
        <p:blipFill>
          <a:blip r:embed="rId3"/>
          <a:stretch>
            <a:fillRect/>
          </a:stretch>
        </p:blipFill>
        <p:spPr>
          <a:xfrm>
            <a:off x="1765935" y="2001406"/>
            <a:ext cx="8660130" cy="3592119"/>
          </a:xfrm>
          <a:prstGeom prst="rect">
            <a:avLst/>
          </a:prstGeom>
        </p:spPr>
      </p:pic>
      <p:sp>
        <p:nvSpPr>
          <p:cNvPr id="4" name="Rectángulo: esquinas redondeadas 3">
            <a:extLst>
              <a:ext uri="{FF2B5EF4-FFF2-40B4-BE49-F238E27FC236}">
                <a16:creationId xmlns:a16="http://schemas.microsoft.com/office/drawing/2014/main" id="{B3C00246-C565-4C17-90C6-EBBA977410BC}"/>
              </a:ext>
            </a:extLst>
          </p:cNvPr>
          <p:cNvSpPr/>
          <p:nvPr/>
        </p:nvSpPr>
        <p:spPr>
          <a:xfrm>
            <a:off x="1320800" y="1740065"/>
            <a:ext cx="9885680" cy="4114800"/>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10">
            <a:extLst>
              <a:ext uri="{FF2B5EF4-FFF2-40B4-BE49-F238E27FC236}">
                <a16:creationId xmlns:a16="http://schemas.microsoft.com/office/drawing/2014/main" id="{4D98EE19-B83D-481A-B831-784498F77F63}"/>
              </a:ext>
            </a:extLst>
          </p:cNvPr>
          <p:cNvSpPr txBox="1"/>
          <p:nvPr/>
        </p:nvSpPr>
        <p:spPr>
          <a:xfrm flipH="1">
            <a:off x="9703595" y="1876570"/>
            <a:ext cx="1057431" cy="3170099"/>
          </a:xfrm>
          <a:prstGeom prst="rect">
            <a:avLst/>
          </a:prstGeom>
          <a:noFill/>
        </p:spPr>
        <p:txBody>
          <a:bodyPr wrap="square" rtlCol="0">
            <a:spAutoFit/>
          </a:bodyPr>
          <a:lstStyle/>
          <a:p>
            <a:r>
              <a:rPr lang="de-DE" sz="2000" b="1" spc="300" dirty="0"/>
              <a:t>50µs</a:t>
            </a:r>
            <a:endParaRPr lang="de-DE" sz="2000" spc="300" dirty="0"/>
          </a:p>
          <a:p>
            <a:pPr marL="342900" indent="-342900">
              <a:buFont typeface="Arial" panose="020B0604020202020204" pitchFamily="34" charset="0"/>
              <a:buChar char="•"/>
            </a:pPr>
            <a:endParaRPr lang="de-DE" sz="2000"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0373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42</a:t>
            </a:fld>
            <a:endParaRPr lang="en-US" dirty="0"/>
          </a:p>
        </p:txBody>
      </p:sp>
      <p:sp>
        <p:nvSpPr>
          <p:cNvPr id="3" name="Titel 2"/>
          <p:cNvSpPr>
            <a:spLocks noGrp="1"/>
          </p:cNvSpPr>
          <p:nvPr>
            <p:ph type="title"/>
          </p:nvPr>
        </p:nvSpPr>
        <p:spPr>
          <a:xfrm>
            <a:off x="587374" y="359273"/>
            <a:ext cx="6145023" cy="1621619"/>
          </a:xfrm>
        </p:spPr>
        <p:txBody>
          <a:bodyPr rtlCol="0"/>
          <a:lstStyle/>
          <a:p>
            <a:pPr rtl="0"/>
            <a:r>
              <a:rPr lang="en-GB" dirty="0"/>
              <a:t>Safety</a:t>
            </a:r>
            <a:endParaRPr lang="da-DK" dirty="0">
              <a:solidFill>
                <a:schemeClr val="accent4"/>
              </a:solidFill>
            </a:endParaRPr>
          </a:p>
        </p:txBody>
      </p:sp>
      <p:sp>
        <p:nvSpPr>
          <p:cNvPr id="5" name="Tekstfelt 4">
            <a:extLst>
              <a:ext uri="{FF2B5EF4-FFF2-40B4-BE49-F238E27FC236}">
                <a16:creationId xmlns:a16="http://schemas.microsoft.com/office/drawing/2014/main" id="{5C1F930C-219B-4E8B-9131-505C03FD3DC3}"/>
              </a:ext>
            </a:extLst>
          </p:cNvPr>
          <p:cNvSpPr txBox="1"/>
          <p:nvPr/>
        </p:nvSpPr>
        <p:spPr>
          <a:xfrm>
            <a:off x="587375" y="1988584"/>
            <a:ext cx="6145022" cy="3754874"/>
          </a:xfrm>
          <a:prstGeom prst="rect">
            <a:avLst/>
          </a:prstGeom>
          <a:noFill/>
        </p:spPr>
        <p:txBody>
          <a:bodyPr wrap="square" rtlCol="0">
            <a:spAutoFit/>
          </a:bodyPr>
          <a:lstStyle/>
          <a:p>
            <a:pPr marL="285750" indent="-285750" rtl="0">
              <a:buFont typeface="Wingdings" panose="05000000000000000000" pitchFamily="2" charset="2"/>
              <a:buChar char="Ø"/>
            </a:pPr>
            <a:r>
              <a:rPr lang="en-GB" sz="2000" spc="300" dirty="0"/>
              <a:t>Monitors possible error sources</a:t>
            </a:r>
          </a:p>
          <a:p>
            <a:pPr marL="285750" indent="-285750" rtl="0">
              <a:buFont typeface="Wingdings" panose="05000000000000000000" pitchFamily="2" charset="2"/>
              <a:buChar char="Ø"/>
            </a:pPr>
            <a:endParaRPr lang="en-GB" sz="2000" spc="300" dirty="0"/>
          </a:p>
          <a:p>
            <a:pPr marL="742915" lvl="1" indent="-285750">
              <a:buFont typeface="Wingdings" panose="05000000000000000000" pitchFamily="2" charset="2"/>
              <a:buChar char="Ø"/>
            </a:pPr>
            <a:r>
              <a:rPr lang="en-GB" sz="2000" spc="300" dirty="0"/>
              <a:t>Overvoltage</a:t>
            </a:r>
          </a:p>
          <a:p>
            <a:pPr marL="742915" lvl="1" indent="-285750">
              <a:buFont typeface="Wingdings" panose="05000000000000000000" pitchFamily="2" charset="2"/>
              <a:buChar char="Ø"/>
            </a:pPr>
            <a:r>
              <a:rPr lang="en-GB" sz="2000" spc="300" dirty="0"/>
              <a:t>Overcurrent</a:t>
            </a:r>
          </a:p>
          <a:p>
            <a:pPr marL="742915" lvl="1" indent="-285750">
              <a:buFont typeface="Wingdings" panose="05000000000000000000" pitchFamily="2" charset="2"/>
              <a:buChar char="Ø"/>
            </a:pPr>
            <a:r>
              <a:rPr lang="en-GB" sz="2000" spc="300" dirty="0"/>
              <a:t>Temperatures</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Performs the necessary safety reaction</a:t>
            </a:r>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endParaRPr lang="en-GB" sz="2000" spc="300" dirty="0"/>
          </a:p>
          <a:p>
            <a:pPr marL="285750" indent="-285750" rtl="0">
              <a:buFont typeface="Wingdings" panose="05000000000000000000" pitchFamily="2" charset="2"/>
              <a:buChar char="Ø"/>
            </a:pPr>
            <a:r>
              <a:rPr lang="en-GB" sz="2000" spc="300" dirty="0"/>
              <a:t>Includes a watchdog timer</a:t>
            </a: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8" name="Pladsholder til slidenummer 1">
            <a:extLst>
              <a:ext uri="{FF2B5EF4-FFF2-40B4-BE49-F238E27FC236}">
                <a16:creationId xmlns:a16="http://schemas.microsoft.com/office/drawing/2014/main" id="{EAD90F53-57E4-4FBA-A0B3-211EAFED980C}"/>
              </a:ext>
            </a:extLst>
          </p:cNvPr>
          <p:cNvSpPr txBox="1">
            <a:spLocks/>
          </p:cNvSpPr>
          <p:nvPr/>
        </p:nvSpPr>
        <p:spPr>
          <a:xfrm>
            <a:off x="10627360" y="6264777"/>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9" name="Billede 8">
            <a:extLst>
              <a:ext uri="{FF2B5EF4-FFF2-40B4-BE49-F238E27FC236}">
                <a16:creationId xmlns:a16="http://schemas.microsoft.com/office/drawing/2014/main" id="{9E6C49FC-4AA5-48B1-8500-840374105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016"/>
            <a:ext cx="5466413" cy="4099810"/>
          </a:xfrm>
          <a:prstGeom prst="rect">
            <a:avLst/>
          </a:prstGeom>
        </p:spPr>
      </p:pic>
    </p:spTree>
    <p:extLst>
      <p:ext uri="{BB962C8B-B14F-4D97-AF65-F5344CB8AC3E}">
        <p14:creationId xmlns:p14="http://schemas.microsoft.com/office/powerpoint/2010/main" val="2614192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E2853230-D894-4804-80F0-7BF2C61E41A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System tests</a:t>
            </a:r>
            <a:endParaRPr lang="da-DK" dirty="0">
              <a:solidFill>
                <a:srgbClr val="FF0000"/>
              </a:solidFill>
            </a:endParaRPr>
          </a:p>
        </p:txBody>
      </p:sp>
    </p:spTree>
    <p:extLst>
      <p:ext uri="{BB962C8B-B14F-4D97-AF65-F5344CB8AC3E}">
        <p14:creationId xmlns:p14="http://schemas.microsoft.com/office/powerpoint/2010/main" val="378258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a:extLst>
              <a:ext uri="{FF2B5EF4-FFF2-40B4-BE49-F238E27FC236}">
                <a16:creationId xmlns:a16="http://schemas.microsoft.com/office/drawing/2014/main" id="{B479FD0A-DE42-4D67-8F9A-6B5E723F04FF}"/>
              </a:ext>
            </a:extLst>
          </p:cNvPr>
          <p:cNvSpPr>
            <a:spLocks noGrp="1"/>
          </p:cNvSpPr>
          <p:nvPr>
            <p:ph type="sldNum" sz="quarter" idx="4"/>
          </p:nvPr>
        </p:nvSpPr>
        <p:spPr/>
        <p:txBody>
          <a:bodyPr/>
          <a:lstStyle/>
          <a:p>
            <a:pPr rtl="0"/>
            <a:fld id="{D8D877B3-D348-4611-9BDB-C5374591D951}" type="slidenum">
              <a:rPr lang="en-US" smtClean="0"/>
              <a:pPr rtl="0"/>
              <a:t>44</a:t>
            </a:fld>
            <a:endParaRPr lang="en-US" dirty="0"/>
          </a:p>
        </p:txBody>
      </p:sp>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Test setup</a:t>
            </a:r>
          </a:p>
        </p:txBody>
      </p:sp>
      <p:sp>
        <p:nvSpPr>
          <p:cNvPr id="11" name="Pladsholder til slidenummer 1">
            <a:extLst>
              <a:ext uri="{FF2B5EF4-FFF2-40B4-BE49-F238E27FC236}">
                <a16:creationId xmlns:a16="http://schemas.microsoft.com/office/drawing/2014/main" id="{3766E1D2-30EF-4BF2-8F6D-529ED916EFC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16" name="Pladsholder til slidenummer 1">
            <a:extLst>
              <a:ext uri="{FF2B5EF4-FFF2-40B4-BE49-F238E27FC236}">
                <a16:creationId xmlns:a16="http://schemas.microsoft.com/office/drawing/2014/main" id="{40CB867D-AAF9-4C94-88E9-9B4A213B0EF0}"/>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8" name="Pladsholder til slidenummer 1">
            <a:extLst>
              <a:ext uri="{FF2B5EF4-FFF2-40B4-BE49-F238E27FC236}">
                <a16:creationId xmlns:a16="http://schemas.microsoft.com/office/drawing/2014/main" id="{F3688F61-0FE0-4DAE-B428-3488B304B4C5}"/>
              </a:ext>
            </a:extLst>
          </p:cNvPr>
          <p:cNvSpPr txBox="1">
            <a:spLocks/>
          </p:cNvSpPr>
          <p:nvPr/>
        </p:nvSpPr>
        <p:spPr>
          <a:xfrm>
            <a:off x="10761026" y="6264777"/>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Nicolai</a:t>
            </a:r>
            <a:endParaRPr lang="en-US" dirty="0"/>
          </a:p>
        </p:txBody>
      </p:sp>
      <p:pic>
        <p:nvPicPr>
          <p:cNvPr id="4" name="Billede 3">
            <a:extLst>
              <a:ext uri="{FF2B5EF4-FFF2-40B4-BE49-F238E27FC236}">
                <a16:creationId xmlns:a16="http://schemas.microsoft.com/office/drawing/2014/main" id="{584486EF-376B-456B-9508-AF2844208DC6}"/>
              </a:ext>
            </a:extLst>
          </p:cNvPr>
          <p:cNvPicPr>
            <a:picLocks noChangeAspect="1"/>
          </p:cNvPicPr>
          <p:nvPr/>
        </p:nvPicPr>
        <p:blipFill>
          <a:blip r:embed="rId3"/>
          <a:stretch>
            <a:fillRect/>
          </a:stretch>
        </p:blipFill>
        <p:spPr>
          <a:xfrm>
            <a:off x="1731364" y="1448202"/>
            <a:ext cx="8729272" cy="3961595"/>
          </a:xfrm>
          <a:prstGeom prst="rect">
            <a:avLst/>
          </a:prstGeom>
        </p:spPr>
      </p:pic>
    </p:spTree>
    <p:extLst>
      <p:ext uri="{BB962C8B-B14F-4D97-AF65-F5344CB8AC3E}">
        <p14:creationId xmlns:p14="http://schemas.microsoft.com/office/powerpoint/2010/main" val="3343964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Load difference</a:t>
            </a:r>
          </a:p>
        </p:txBody>
      </p:sp>
      <p:pic>
        <p:nvPicPr>
          <p:cNvPr id="21" name="Imagen 20" descr="Imagen que contiene texto&#10;&#10;Descripción generada automáticamente">
            <a:extLst>
              <a:ext uri="{FF2B5EF4-FFF2-40B4-BE49-F238E27FC236}">
                <a16:creationId xmlns:a16="http://schemas.microsoft.com/office/drawing/2014/main" id="{5DE903EE-28E0-4260-AB0E-423F9B8E0C1F}"/>
              </a:ext>
            </a:extLst>
          </p:cNvPr>
          <p:cNvPicPr>
            <a:picLocks noChangeAspect="1"/>
          </p:cNvPicPr>
          <p:nvPr/>
        </p:nvPicPr>
        <p:blipFill rotWithShape="1">
          <a:blip r:embed="rId3">
            <a:extLst>
              <a:ext uri="{28A0092B-C50C-407E-A947-70E740481C1C}">
                <a14:useLocalDpi xmlns:a14="http://schemas.microsoft.com/office/drawing/2010/main" val="0"/>
              </a:ext>
            </a:extLst>
          </a:blip>
          <a:srcRect l="13320" t="12817" r="29228" b="9411"/>
          <a:stretch/>
        </p:blipFill>
        <p:spPr>
          <a:xfrm>
            <a:off x="728772" y="2555035"/>
            <a:ext cx="4804699" cy="2593571"/>
          </a:xfrm>
          <a:prstGeom prst="rect">
            <a:avLst/>
          </a:prstGeom>
        </p:spPr>
      </p:pic>
      <p:pic>
        <p:nvPicPr>
          <p:cNvPr id="19" name="Imagen 18">
            <a:extLst>
              <a:ext uri="{FF2B5EF4-FFF2-40B4-BE49-F238E27FC236}">
                <a16:creationId xmlns:a16="http://schemas.microsoft.com/office/drawing/2014/main" id="{B36DAA46-FAB0-44D1-8F2E-8D000B5434A6}"/>
              </a:ext>
            </a:extLst>
          </p:cNvPr>
          <p:cNvPicPr>
            <a:picLocks noChangeAspect="1"/>
          </p:cNvPicPr>
          <p:nvPr/>
        </p:nvPicPr>
        <p:blipFill rotWithShape="1">
          <a:blip r:embed="rId4">
            <a:extLst>
              <a:ext uri="{28A0092B-C50C-407E-A947-70E740481C1C}">
                <a14:useLocalDpi xmlns:a14="http://schemas.microsoft.com/office/drawing/2010/main" val="0"/>
              </a:ext>
            </a:extLst>
          </a:blip>
          <a:srcRect t="7679"/>
          <a:stretch/>
        </p:blipFill>
        <p:spPr>
          <a:xfrm>
            <a:off x="7119158" y="1017544"/>
            <a:ext cx="4448796" cy="2541162"/>
          </a:xfrm>
          <a:prstGeom prst="rect">
            <a:avLst/>
          </a:prstGeom>
        </p:spPr>
      </p:pic>
      <p:pic>
        <p:nvPicPr>
          <p:cNvPr id="23" name="Imagen 22" descr="Imagen que contiene texto, mapa&#10;&#10;Descripción generada automáticamente">
            <a:extLst>
              <a:ext uri="{FF2B5EF4-FFF2-40B4-BE49-F238E27FC236}">
                <a16:creationId xmlns:a16="http://schemas.microsoft.com/office/drawing/2014/main" id="{3DFEF036-AD1D-466E-981F-4A004974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663" y="3682278"/>
            <a:ext cx="3660571" cy="2932656"/>
          </a:xfrm>
          <a:prstGeom prst="rect">
            <a:avLst/>
          </a:prstGeom>
        </p:spPr>
      </p:pic>
      <p:sp>
        <p:nvSpPr>
          <p:cNvPr id="29" name="CuadroTexto 28">
            <a:extLst>
              <a:ext uri="{FF2B5EF4-FFF2-40B4-BE49-F238E27FC236}">
                <a16:creationId xmlns:a16="http://schemas.microsoft.com/office/drawing/2014/main" id="{AC5D80AA-9AA6-47D8-8A4D-6CE86D02C742}"/>
              </a:ext>
            </a:extLst>
          </p:cNvPr>
          <p:cNvSpPr txBox="1"/>
          <p:nvPr/>
        </p:nvSpPr>
        <p:spPr>
          <a:xfrm>
            <a:off x="2404000" y="1980951"/>
            <a:ext cx="1693092" cy="400110"/>
          </a:xfrm>
          <a:prstGeom prst="rect">
            <a:avLst/>
          </a:prstGeom>
          <a:noFill/>
        </p:spPr>
        <p:txBody>
          <a:bodyPr wrap="none" rtlCol="0">
            <a:spAutoFit/>
          </a:bodyPr>
          <a:lstStyle/>
          <a:p>
            <a:r>
              <a:rPr lang="en-US" sz="2000" b="1" dirty="0"/>
              <a:t>Go-kart load</a:t>
            </a:r>
          </a:p>
        </p:txBody>
      </p:sp>
      <p:sp>
        <p:nvSpPr>
          <p:cNvPr id="30" name="CuadroTexto 29">
            <a:extLst>
              <a:ext uri="{FF2B5EF4-FFF2-40B4-BE49-F238E27FC236}">
                <a16:creationId xmlns:a16="http://schemas.microsoft.com/office/drawing/2014/main" id="{34EA8084-6D90-49B1-9A88-35D8ED4AE2AE}"/>
              </a:ext>
            </a:extLst>
          </p:cNvPr>
          <p:cNvSpPr txBox="1"/>
          <p:nvPr/>
        </p:nvSpPr>
        <p:spPr>
          <a:xfrm>
            <a:off x="8545903" y="493862"/>
            <a:ext cx="1595309" cy="400110"/>
          </a:xfrm>
          <a:prstGeom prst="rect">
            <a:avLst/>
          </a:prstGeom>
          <a:noFill/>
        </p:spPr>
        <p:txBody>
          <a:bodyPr wrap="none" rtlCol="0">
            <a:spAutoFit/>
          </a:bodyPr>
          <a:lstStyle/>
          <a:p>
            <a:r>
              <a:rPr lang="en-US" sz="2000" b="1" dirty="0"/>
              <a:t>Load motor</a:t>
            </a:r>
          </a:p>
        </p:txBody>
      </p:sp>
      <p:sp>
        <p:nvSpPr>
          <p:cNvPr id="8" name="Pladsholder til slidenummer 1">
            <a:extLst>
              <a:ext uri="{FF2B5EF4-FFF2-40B4-BE49-F238E27FC236}">
                <a16:creationId xmlns:a16="http://schemas.microsoft.com/office/drawing/2014/main" id="{11F5409F-BB00-4F5B-888F-2A5F942B35FF}"/>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63792960-8874-4149-ABC8-F194D7AF26BB}"/>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45</a:t>
            </a:r>
          </a:p>
        </p:txBody>
      </p:sp>
      <p:sp>
        <p:nvSpPr>
          <p:cNvPr id="10" name="Pladsholder til slidenummer 1">
            <a:extLst>
              <a:ext uri="{FF2B5EF4-FFF2-40B4-BE49-F238E27FC236}">
                <a16:creationId xmlns:a16="http://schemas.microsoft.com/office/drawing/2014/main" id="{28D0D6D7-3A4F-4D4D-8E03-BC4483B02EF9}"/>
              </a:ext>
            </a:extLst>
          </p:cNvPr>
          <p:cNvSpPr txBox="1">
            <a:spLocks/>
          </p:cNvSpPr>
          <p:nvPr/>
        </p:nvSpPr>
        <p:spPr>
          <a:xfrm>
            <a:off x="11220161" y="466753"/>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01895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Torque control - </a:t>
            </a:r>
            <a:r>
              <a:rPr lang="en-GB" dirty="0" err="1"/>
              <a:t>Startup</a:t>
            </a:r>
            <a:endParaRPr lang="da-DK" dirty="0">
              <a:solidFill>
                <a:schemeClr val="accent4"/>
              </a:solidFill>
            </a:endParaRPr>
          </a:p>
        </p:txBody>
      </p:sp>
      <p:pic>
        <p:nvPicPr>
          <p:cNvPr id="6" name="Imagen 5">
            <a:extLst>
              <a:ext uri="{FF2B5EF4-FFF2-40B4-BE49-F238E27FC236}">
                <a16:creationId xmlns:a16="http://schemas.microsoft.com/office/drawing/2014/main" id="{017074CA-E51C-48BA-B8E9-3FE2C5F1B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44131"/>
            <a:ext cx="6067938" cy="2845929"/>
          </a:xfrm>
          <a:prstGeom prst="rect">
            <a:avLst/>
          </a:prstGeom>
        </p:spPr>
      </p:pic>
      <p:pic>
        <p:nvPicPr>
          <p:cNvPr id="16" name="Imagen 15" descr="Imagen que contiene mapa, texto&#10;&#10;Descripción generada automáticamente">
            <a:extLst>
              <a:ext uri="{FF2B5EF4-FFF2-40B4-BE49-F238E27FC236}">
                <a16:creationId xmlns:a16="http://schemas.microsoft.com/office/drawing/2014/main" id="{86B1D023-2D7B-4D8A-A43E-32DA80B8D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37" y="1437160"/>
            <a:ext cx="5057396" cy="5167739"/>
          </a:xfrm>
          <a:prstGeom prst="rect">
            <a:avLst/>
          </a:prstGeom>
        </p:spPr>
      </p:pic>
      <p:sp>
        <p:nvSpPr>
          <p:cNvPr id="5" name="Pladsholder til slidenummer 1">
            <a:extLst>
              <a:ext uri="{FF2B5EF4-FFF2-40B4-BE49-F238E27FC236}">
                <a16:creationId xmlns:a16="http://schemas.microsoft.com/office/drawing/2014/main" id="{01916616-40D2-4264-BF49-12D237D59381}"/>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919CA311-E704-436C-BE09-23573EB9067A}"/>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46</a:t>
            </a:r>
          </a:p>
        </p:txBody>
      </p:sp>
      <p:sp>
        <p:nvSpPr>
          <p:cNvPr id="8" name="Pladsholder til slidenummer 1">
            <a:extLst>
              <a:ext uri="{FF2B5EF4-FFF2-40B4-BE49-F238E27FC236}">
                <a16:creationId xmlns:a16="http://schemas.microsoft.com/office/drawing/2014/main" id="{94C742F9-0BE8-41E4-B2B8-302053C3A0E4}"/>
              </a:ext>
            </a:extLst>
          </p:cNvPr>
          <p:cNvSpPr txBox="1">
            <a:spLocks/>
          </p:cNvSpPr>
          <p:nvPr/>
        </p:nvSpPr>
        <p:spPr>
          <a:xfrm>
            <a:off x="11220161" y="46843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3003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940BDF6-431D-48D5-B48F-BCCEC56A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791" y="2435929"/>
            <a:ext cx="6067938" cy="2855075"/>
          </a:xfrm>
          <a:prstGeom prst="rect">
            <a:avLst/>
          </a:prstGeom>
        </p:spPr>
      </p:pic>
      <p:pic>
        <p:nvPicPr>
          <p:cNvPr id="6" name="Imagen 5" descr="Imagen que contiene mapa, texto&#10;&#10;Descripción generada automáticamente">
            <a:extLst>
              <a:ext uri="{FF2B5EF4-FFF2-40B4-BE49-F238E27FC236}">
                <a16:creationId xmlns:a16="http://schemas.microsoft.com/office/drawing/2014/main" id="{0873A89B-9728-4F97-BD15-35B8BBAF9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89" y="1437159"/>
            <a:ext cx="5139510" cy="5232505"/>
          </a:xfrm>
          <a:prstGeom prst="rect">
            <a:avLst/>
          </a:prstGeom>
        </p:spPr>
      </p:pic>
      <p:sp>
        <p:nvSpPr>
          <p:cNvPr id="8" name="Titel 2">
            <a:extLst>
              <a:ext uri="{FF2B5EF4-FFF2-40B4-BE49-F238E27FC236}">
                <a16:creationId xmlns:a16="http://schemas.microsoft.com/office/drawing/2014/main" id="{57F7C0A1-53A6-44D3-80D2-68C3A0272429}"/>
              </a:ext>
            </a:extLst>
          </p:cNvPr>
          <p:cNvSpPr txBox="1">
            <a:spLocks/>
          </p:cNvSpPr>
          <p:nvPr/>
        </p:nvSpPr>
        <p:spPr>
          <a:xfrm>
            <a:off x="587373" y="379787"/>
            <a:ext cx="8178255" cy="1621619"/>
          </a:xfrm>
          <a:prstGeom prst="rect">
            <a:avLst/>
          </a:prstGeom>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r>
              <a:rPr lang="en-GB" dirty="0"/>
              <a:t>Torque control – Load change</a:t>
            </a:r>
            <a:endParaRPr lang="da-DK" dirty="0">
              <a:solidFill>
                <a:schemeClr val="accent4"/>
              </a:solidFill>
            </a:endParaRPr>
          </a:p>
        </p:txBody>
      </p:sp>
      <p:sp>
        <p:nvSpPr>
          <p:cNvPr id="5" name="Pladsholder til slidenummer 1">
            <a:extLst>
              <a:ext uri="{FF2B5EF4-FFF2-40B4-BE49-F238E27FC236}">
                <a16:creationId xmlns:a16="http://schemas.microsoft.com/office/drawing/2014/main" id="{905EC2B2-B03C-4F19-9E30-F8A4B37427C9}"/>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7" name="Pladsholder til slidenummer 1">
            <a:extLst>
              <a:ext uri="{FF2B5EF4-FFF2-40B4-BE49-F238E27FC236}">
                <a16:creationId xmlns:a16="http://schemas.microsoft.com/office/drawing/2014/main" id="{BD9A5F3B-35A2-4EDF-8E40-A0CA9ADCAF39}"/>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47</a:t>
            </a:r>
          </a:p>
        </p:txBody>
      </p:sp>
      <p:sp>
        <p:nvSpPr>
          <p:cNvPr id="10" name="Pladsholder til slidenummer 1">
            <a:extLst>
              <a:ext uri="{FF2B5EF4-FFF2-40B4-BE49-F238E27FC236}">
                <a16:creationId xmlns:a16="http://schemas.microsoft.com/office/drawing/2014/main" id="{BCD70DD0-14C9-44A0-BCDA-1470DFE5878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118532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23D3B77-26B5-48ED-B420-F8CC615C55AF}"/>
              </a:ext>
            </a:extLst>
          </p:cNvPr>
          <p:cNvPicPr>
            <a:picLocks noChangeAspect="1"/>
          </p:cNvPicPr>
          <p:nvPr/>
        </p:nvPicPr>
        <p:blipFill rotWithShape="1">
          <a:blip r:embed="rId3">
            <a:extLst>
              <a:ext uri="{28A0092B-C50C-407E-A947-70E740481C1C}">
                <a14:useLocalDpi xmlns:a14="http://schemas.microsoft.com/office/drawing/2010/main" val="0"/>
              </a:ext>
            </a:extLst>
          </a:blip>
          <a:srcRect l="273"/>
          <a:stretch/>
        </p:blipFill>
        <p:spPr>
          <a:xfrm>
            <a:off x="6306337" y="1413627"/>
            <a:ext cx="5223072" cy="5256037"/>
          </a:xfrm>
          <a:prstGeom prst="rect">
            <a:avLst/>
          </a:prstGeom>
        </p:spPr>
      </p:pic>
      <p:pic>
        <p:nvPicPr>
          <p:cNvPr id="5" name="Imagen 4" descr="Imagen que contiene mapa, texto&#10;&#10;Descripción generada automáticamente">
            <a:extLst>
              <a:ext uri="{FF2B5EF4-FFF2-40B4-BE49-F238E27FC236}">
                <a16:creationId xmlns:a16="http://schemas.microsoft.com/office/drawing/2014/main" id="{8EB33831-0576-43A4-807C-144B8454D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57" y="1460807"/>
            <a:ext cx="5264733" cy="5208857"/>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Speed control</a:t>
            </a:r>
          </a:p>
        </p:txBody>
      </p:sp>
      <p:sp>
        <p:nvSpPr>
          <p:cNvPr id="19" name="CuadroTexto 18">
            <a:extLst>
              <a:ext uri="{FF2B5EF4-FFF2-40B4-BE49-F238E27FC236}">
                <a16:creationId xmlns:a16="http://schemas.microsoft.com/office/drawing/2014/main" id="{B2C0DC34-D143-4EE8-BD7C-0087EE72390E}"/>
              </a:ext>
            </a:extLst>
          </p:cNvPr>
          <p:cNvSpPr txBox="1"/>
          <p:nvPr/>
        </p:nvSpPr>
        <p:spPr>
          <a:xfrm>
            <a:off x="2010926" y="1086443"/>
            <a:ext cx="2093843" cy="400110"/>
          </a:xfrm>
          <a:prstGeom prst="rect">
            <a:avLst/>
          </a:prstGeom>
          <a:noFill/>
        </p:spPr>
        <p:txBody>
          <a:bodyPr wrap="none" rtlCol="0">
            <a:spAutoFit/>
          </a:bodyPr>
          <a:lstStyle/>
          <a:p>
            <a:r>
              <a:rPr lang="en-US" sz="2000" b="1" dirty="0"/>
              <a:t>Speed variation</a:t>
            </a:r>
          </a:p>
        </p:txBody>
      </p:sp>
      <p:sp>
        <p:nvSpPr>
          <p:cNvPr id="20" name="CuadroTexto 19">
            <a:extLst>
              <a:ext uri="{FF2B5EF4-FFF2-40B4-BE49-F238E27FC236}">
                <a16:creationId xmlns:a16="http://schemas.microsoft.com/office/drawing/2014/main" id="{52FDA2E8-3A50-47E7-A097-091A27080D06}"/>
              </a:ext>
            </a:extLst>
          </p:cNvPr>
          <p:cNvSpPr txBox="1"/>
          <p:nvPr/>
        </p:nvSpPr>
        <p:spPr>
          <a:xfrm>
            <a:off x="8124229" y="1086443"/>
            <a:ext cx="1936749" cy="400110"/>
          </a:xfrm>
          <a:prstGeom prst="rect">
            <a:avLst/>
          </a:prstGeom>
          <a:noFill/>
        </p:spPr>
        <p:txBody>
          <a:bodyPr wrap="none" rtlCol="0">
            <a:spAutoFit/>
          </a:bodyPr>
          <a:lstStyle/>
          <a:p>
            <a:r>
              <a:rPr lang="en-US" sz="2000" b="1" dirty="0"/>
              <a:t>Load variation</a:t>
            </a:r>
          </a:p>
        </p:txBody>
      </p:sp>
      <p:sp>
        <p:nvSpPr>
          <p:cNvPr id="8" name="Pladsholder til slidenummer 1">
            <a:extLst>
              <a:ext uri="{FF2B5EF4-FFF2-40B4-BE49-F238E27FC236}">
                <a16:creationId xmlns:a16="http://schemas.microsoft.com/office/drawing/2014/main" id="{8A66DD12-77A6-4249-A412-CC1BE3643B14}"/>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9" name="Pladsholder til slidenummer 1">
            <a:extLst>
              <a:ext uri="{FF2B5EF4-FFF2-40B4-BE49-F238E27FC236}">
                <a16:creationId xmlns:a16="http://schemas.microsoft.com/office/drawing/2014/main" id="{C63F46FD-01FC-456D-B567-B5C7E3C9114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48</a:t>
            </a:r>
          </a:p>
        </p:txBody>
      </p:sp>
      <p:sp>
        <p:nvSpPr>
          <p:cNvPr id="10" name="Pladsholder til slidenummer 1">
            <a:extLst>
              <a:ext uri="{FF2B5EF4-FFF2-40B4-BE49-F238E27FC236}">
                <a16:creationId xmlns:a16="http://schemas.microsoft.com/office/drawing/2014/main" id="{275E0003-DABB-4A73-AAB7-3D38F2B922E1}"/>
              </a:ext>
            </a:extLst>
          </p:cNvPr>
          <p:cNvSpPr txBox="1">
            <a:spLocks/>
          </p:cNvSpPr>
          <p:nvPr/>
        </p:nvSpPr>
        <p:spPr>
          <a:xfrm>
            <a:off x="11220161" y="487129"/>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614326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0" y="1507440"/>
            <a:ext cx="5108289" cy="5132760"/>
          </a:xfrm>
          <a:prstGeom prst="rect">
            <a:avLst/>
          </a:prstGeom>
        </p:spPr>
      </p:pic>
      <p:pic>
        <p:nvPicPr>
          <p:cNvPr id="9" name="Imagen 8" descr="Imagen que contiene texto, mapa&#10;&#10;Descripción generada automáticamente">
            <a:extLst>
              <a:ext uri="{FF2B5EF4-FFF2-40B4-BE49-F238E27FC236}">
                <a16:creationId xmlns:a16="http://schemas.microsoft.com/office/drawing/2014/main" id="{5C0EC41D-9E75-4D88-B28B-E68DEEFFC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4" y="1450237"/>
            <a:ext cx="4999394" cy="5073095"/>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291121"/>
            <a:ext cx="11360786" cy="1281648"/>
          </a:xfrm>
        </p:spPr>
        <p:txBody>
          <a:bodyPr/>
          <a:lstStyle/>
          <a:p>
            <a:r>
              <a:rPr lang="en-US" dirty="0"/>
              <a:t>Torque to speed transition</a:t>
            </a:r>
          </a:p>
        </p:txBody>
      </p:sp>
      <p:sp>
        <p:nvSpPr>
          <p:cNvPr id="11" name="CuadroTexto 10">
            <a:extLst>
              <a:ext uri="{FF2B5EF4-FFF2-40B4-BE49-F238E27FC236}">
                <a16:creationId xmlns:a16="http://schemas.microsoft.com/office/drawing/2014/main" id="{7A5999E0-C8D4-40C8-B331-6C633EBE99AB}"/>
              </a:ext>
            </a:extLst>
          </p:cNvPr>
          <p:cNvSpPr txBox="1"/>
          <p:nvPr/>
        </p:nvSpPr>
        <p:spPr>
          <a:xfrm>
            <a:off x="2508643" y="1107330"/>
            <a:ext cx="1494320" cy="400110"/>
          </a:xfrm>
          <a:prstGeom prst="rect">
            <a:avLst/>
          </a:prstGeom>
          <a:noFill/>
        </p:spPr>
        <p:txBody>
          <a:bodyPr wrap="none" rtlCol="0">
            <a:spAutoFit/>
          </a:bodyPr>
          <a:lstStyle/>
          <a:p>
            <a:r>
              <a:rPr lang="en-US" sz="2000" b="1" dirty="0"/>
              <a:t>Simulation</a:t>
            </a:r>
          </a:p>
        </p:txBody>
      </p:sp>
      <p:sp>
        <p:nvSpPr>
          <p:cNvPr id="12" name="CuadroTexto 11">
            <a:extLst>
              <a:ext uri="{FF2B5EF4-FFF2-40B4-BE49-F238E27FC236}">
                <a16:creationId xmlns:a16="http://schemas.microsoft.com/office/drawing/2014/main" id="{BE3A3A6E-B0DC-40F1-9DD1-F1A622A86E1E}"/>
              </a:ext>
            </a:extLst>
          </p:cNvPr>
          <p:cNvSpPr txBox="1"/>
          <p:nvPr/>
        </p:nvSpPr>
        <p:spPr>
          <a:xfrm>
            <a:off x="8372246" y="1177883"/>
            <a:ext cx="835678" cy="400110"/>
          </a:xfrm>
          <a:prstGeom prst="rect">
            <a:avLst/>
          </a:prstGeom>
          <a:noFill/>
        </p:spPr>
        <p:txBody>
          <a:bodyPr wrap="none" rtlCol="0">
            <a:spAutoFit/>
          </a:bodyPr>
          <a:lstStyle/>
          <a:p>
            <a:r>
              <a:rPr lang="en-US" sz="2000" b="1" dirty="0"/>
              <a:t>Tests</a:t>
            </a:r>
          </a:p>
        </p:txBody>
      </p:sp>
      <p:sp>
        <p:nvSpPr>
          <p:cNvPr id="8" name="Pladsholder til slidenummer 1">
            <a:extLst>
              <a:ext uri="{FF2B5EF4-FFF2-40B4-BE49-F238E27FC236}">
                <a16:creationId xmlns:a16="http://schemas.microsoft.com/office/drawing/2014/main" id="{8113DE3B-36B8-429E-9F5F-43A02EE8D78C}"/>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10" name="Pladsholder til slidenummer 1">
            <a:extLst>
              <a:ext uri="{FF2B5EF4-FFF2-40B4-BE49-F238E27FC236}">
                <a16:creationId xmlns:a16="http://schemas.microsoft.com/office/drawing/2014/main" id="{D47760A5-0168-44BE-9120-6BEE32355250}"/>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49</a:t>
            </a:r>
          </a:p>
        </p:txBody>
      </p:sp>
      <p:sp>
        <p:nvSpPr>
          <p:cNvPr id="13" name="Pladsholder til slidenummer 1">
            <a:extLst>
              <a:ext uri="{FF2B5EF4-FFF2-40B4-BE49-F238E27FC236}">
                <a16:creationId xmlns:a16="http://schemas.microsoft.com/office/drawing/2014/main" id="{0C618FBC-A772-41BA-BDBE-01739E9D0B2C}"/>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2446607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billede 5">
            <a:extLst>
              <a:ext uri="{FF2B5EF4-FFF2-40B4-BE49-F238E27FC236}">
                <a16:creationId xmlns:a16="http://schemas.microsoft.com/office/drawing/2014/main" id="{3ACD6E5C-5B28-4165-85F0-ADD4C34EA34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6640" t="24115" r="34180" b="32819"/>
          <a:stretch/>
        </p:blipFill>
        <p:spPr>
          <a:xfrm>
            <a:off x="-1025642" y="0"/>
            <a:ext cx="13217642" cy="8172232"/>
          </a:xfrm>
        </p:spPr>
      </p:pic>
      <p:sp>
        <p:nvSpPr>
          <p:cNvPr id="2" name="Titel 1"/>
          <p:cNvSpPr>
            <a:spLocks noGrp="1"/>
          </p:cNvSpPr>
          <p:nvPr>
            <p:ph type="title"/>
          </p:nvPr>
        </p:nvSpPr>
        <p:spPr/>
        <p:txBody>
          <a:bodyPr tIns="0" rtlCol="0" anchor="ctr" anchorCtr="0"/>
          <a:lstStyle/>
          <a:p>
            <a:pPr rtl="0"/>
            <a:r>
              <a:rPr lang="en-GB" dirty="0"/>
              <a:t>Hardware</a:t>
            </a:r>
            <a:endParaRPr lang="da-DK" dirty="0">
              <a:solidFill>
                <a:srgbClr val="FF0000"/>
              </a:solidFill>
            </a:endParaRPr>
          </a:p>
        </p:txBody>
      </p:sp>
    </p:spTree>
    <p:extLst>
      <p:ext uri="{BB962C8B-B14F-4D97-AF65-F5344CB8AC3E}">
        <p14:creationId xmlns:p14="http://schemas.microsoft.com/office/powerpoint/2010/main" val="42461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Future work</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305615"/>
            <a:ext cx="6078908" cy="2246769"/>
          </a:xfrm>
          <a:prstGeom prst="rect">
            <a:avLst/>
          </a:prstGeom>
          <a:noFill/>
        </p:spPr>
        <p:txBody>
          <a:bodyPr wrap="none" rtlCol="0">
            <a:spAutoFit/>
          </a:bodyPr>
          <a:lstStyle/>
          <a:p>
            <a:pPr marL="342900" indent="-342900">
              <a:buFont typeface="Wingdings" panose="05000000000000000000" pitchFamily="2" charset="2"/>
              <a:buChar char="Ø"/>
            </a:pPr>
            <a:r>
              <a:rPr lang="en-US" sz="2000" dirty="0"/>
              <a:t>Alternative approach in field oriented control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Implementation of regenerative braking</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Performance at higher switching frequency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Integrating the power train in the go-kart platform</a:t>
            </a:r>
          </a:p>
        </p:txBody>
      </p:sp>
      <p:sp>
        <p:nvSpPr>
          <p:cNvPr id="11" name="Pladsholder til slidenummer 1">
            <a:extLst>
              <a:ext uri="{FF2B5EF4-FFF2-40B4-BE49-F238E27FC236}">
                <a16:creationId xmlns:a16="http://schemas.microsoft.com/office/drawing/2014/main" id="{94C16AEB-BBCC-4206-BE4D-3AF852A03DB8}"/>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6" name="Pladsholder til slidenummer 1">
            <a:extLst>
              <a:ext uri="{FF2B5EF4-FFF2-40B4-BE49-F238E27FC236}">
                <a16:creationId xmlns:a16="http://schemas.microsoft.com/office/drawing/2014/main" id="{68A7C0F3-6761-4016-89C1-3850722A2B9F}"/>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50</a:t>
            </a:r>
          </a:p>
        </p:txBody>
      </p:sp>
      <p:sp>
        <p:nvSpPr>
          <p:cNvPr id="7" name="Pladsholder til slidenummer 1">
            <a:extLst>
              <a:ext uri="{FF2B5EF4-FFF2-40B4-BE49-F238E27FC236}">
                <a16:creationId xmlns:a16="http://schemas.microsoft.com/office/drawing/2014/main" id="{9CA7BC89-FF7C-482D-93F1-E8DC4A8A893E}"/>
              </a:ext>
            </a:extLst>
          </p:cNvPr>
          <p:cNvSpPr txBox="1">
            <a:spLocks/>
          </p:cNvSpPr>
          <p:nvPr/>
        </p:nvSpPr>
        <p:spPr>
          <a:xfrm>
            <a:off x="11220161" y="493862"/>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pic>
        <p:nvPicPr>
          <p:cNvPr id="2" name="Imagen 1">
            <a:extLst>
              <a:ext uri="{FF2B5EF4-FFF2-40B4-BE49-F238E27FC236}">
                <a16:creationId xmlns:a16="http://schemas.microsoft.com/office/drawing/2014/main" id="{0F5238EE-9DBB-4C08-BBD0-15550EFFDDB8}"/>
              </a:ext>
            </a:extLst>
          </p:cNvPr>
          <p:cNvPicPr>
            <a:picLocks noChangeAspect="1"/>
          </p:cNvPicPr>
          <p:nvPr/>
        </p:nvPicPr>
        <p:blipFill>
          <a:blip r:embed="rId3"/>
          <a:stretch>
            <a:fillRect/>
          </a:stretch>
        </p:blipFill>
        <p:spPr>
          <a:xfrm>
            <a:off x="6834711" y="2185727"/>
            <a:ext cx="4940522" cy="2652280"/>
          </a:xfrm>
          <a:prstGeom prst="rect">
            <a:avLst/>
          </a:prstGeom>
        </p:spPr>
      </p:pic>
    </p:spTree>
    <p:extLst>
      <p:ext uri="{BB962C8B-B14F-4D97-AF65-F5344CB8AC3E}">
        <p14:creationId xmlns:p14="http://schemas.microsoft.com/office/powerpoint/2010/main" val="340807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4" y="359273"/>
            <a:ext cx="6145023" cy="1621619"/>
          </a:xfrm>
        </p:spPr>
        <p:txBody>
          <a:bodyPr rtlCol="0"/>
          <a:lstStyle/>
          <a:p>
            <a:pPr rtl="0"/>
            <a:r>
              <a:rPr lang="en-GB" dirty="0"/>
              <a:t>Conclusions</a:t>
            </a:r>
            <a:endParaRPr lang="da-DK" dirty="0">
              <a:solidFill>
                <a:schemeClr val="accent4"/>
              </a:solidFill>
            </a:endParaRPr>
          </a:p>
        </p:txBody>
      </p:sp>
      <p:sp>
        <p:nvSpPr>
          <p:cNvPr id="10" name="CuadroTexto 9">
            <a:extLst>
              <a:ext uri="{FF2B5EF4-FFF2-40B4-BE49-F238E27FC236}">
                <a16:creationId xmlns:a16="http://schemas.microsoft.com/office/drawing/2014/main" id="{B2426DFF-BE76-43FC-B7DF-5B10932B3C0E}"/>
              </a:ext>
            </a:extLst>
          </p:cNvPr>
          <p:cNvSpPr txBox="1"/>
          <p:nvPr/>
        </p:nvSpPr>
        <p:spPr>
          <a:xfrm>
            <a:off x="587374" y="2163772"/>
            <a:ext cx="3894015" cy="1631216"/>
          </a:xfrm>
          <a:prstGeom prst="rect">
            <a:avLst/>
          </a:prstGeom>
          <a:noFill/>
        </p:spPr>
        <p:txBody>
          <a:bodyPr wrap="none" rtlCol="0">
            <a:spAutoFit/>
          </a:bodyPr>
          <a:lstStyle/>
          <a:p>
            <a:pPr marL="342900" indent="-342900">
              <a:buFont typeface="Wingdings" panose="05000000000000000000" pitchFamily="2" charset="2"/>
              <a:buChar char="Ø"/>
            </a:pPr>
            <a:r>
              <a:rPr lang="en-US" sz="2000" dirty="0"/>
              <a:t>Positive outcome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Simulation to implementation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Project management</a:t>
            </a:r>
          </a:p>
        </p:txBody>
      </p:sp>
      <p:sp>
        <p:nvSpPr>
          <p:cNvPr id="9" name="Pladsholder til slidenummer 1">
            <a:extLst>
              <a:ext uri="{FF2B5EF4-FFF2-40B4-BE49-F238E27FC236}">
                <a16:creationId xmlns:a16="http://schemas.microsoft.com/office/drawing/2014/main" id="{951A9872-5264-4EA0-9664-D65F2B51EFFD}"/>
              </a:ext>
            </a:extLst>
          </p:cNvPr>
          <p:cNvSpPr txBox="1">
            <a:spLocks/>
          </p:cNvSpPr>
          <p:nvPr/>
        </p:nvSpPr>
        <p:spPr>
          <a:xfrm>
            <a:off x="11043920" y="6491941"/>
            <a:ext cx="833120"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Aitor</a:t>
            </a:r>
          </a:p>
        </p:txBody>
      </p:sp>
      <p:sp>
        <p:nvSpPr>
          <p:cNvPr id="5" name="Pladsholder til slidenummer 1">
            <a:extLst>
              <a:ext uri="{FF2B5EF4-FFF2-40B4-BE49-F238E27FC236}">
                <a16:creationId xmlns:a16="http://schemas.microsoft.com/office/drawing/2014/main" id="{FCDAE50A-EEA5-458A-BC0C-8199A95C0C86}"/>
              </a:ext>
            </a:extLst>
          </p:cNvPr>
          <p:cNvSpPr txBox="1">
            <a:spLocks/>
          </p:cNvSpPr>
          <p:nvPr/>
        </p:nvSpPr>
        <p:spPr>
          <a:xfrm>
            <a:off x="11265909" y="266698"/>
            <a:ext cx="509324"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 51</a:t>
            </a:r>
          </a:p>
        </p:txBody>
      </p:sp>
      <p:sp>
        <p:nvSpPr>
          <p:cNvPr id="6" name="Pladsholder til slidenummer 1">
            <a:extLst>
              <a:ext uri="{FF2B5EF4-FFF2-40B4-BE49-F238E27FC236}">
                <a16:creationId xmlns:a16="http://schemas.microsoft.com/office/drawing/2014/main" id="{30BA47CF-7044-419B-B109-AC01276D3810}"/>
              </a:ext>
            </a:extLst>
          </p:cNvPr>
          <p:cNvSpPr txBox="1">
            <a:spLocks/>
          </p:cNvSpPr>
          <p:nvPr/>
        </p:nvSpPr>
        <p:spPr>
          <a:xfrm>
            <a:off x="11220161" y="46846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881191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5">
            <a:extLst>
              <a:ext uri="{FF2B5EF4-FFF2-40B4-BE49-F238E27FC236}">
                <a16:creationId xmlns:a16="http://schemas.microsoft.com/office/drawing/2014/main" id="{66C2C289-A4FA-49D1-9C52-BB134E79081A}"/>
              </a:ext>
            </a:extLst>
          </p:cNvPr>
          <p:cNvSpPr>
            <a:spLocks noGrp="1"/>
          </p:cNvSpPr>
          <p:nvPr>
            <p:ph type="title"/>
          </p:nvPr>
        </p:nvSpPr>
        <p:spPr>
          <a:xfrm>
            <a:off x="2424641" y="2743971"/>
            <a:ext cx="7341129" cy="1036319"/>
          </a:xfrm>
        </p:spPr>
        <p:txBody>
          <a:bodyPr rtlCol="0"/>
          <a:lstStyle/>
          <a:p>
            <a:pPr rtl="0"/>
            <a:r>
              <a:rPr lang="da-DK" dirty="0"/>
              <a:t>Thank you for your attention</a:t>
            </a:r>
          </a:p>
        </p:txBody>
      </p:sp>
      <p:sp>
        <p:nvSpPr>
          <p:cNvPr id="12" name="Pladsholder til tekst 7">
            <a:extLst>
              <a:ext uri="{FF2B5EF4-FFF2-40B4-BE49-F238E27FC236}">
                <a16:creationId xmlns:a16="http://schemas.microsoft.com/office/drawing/2014/main" id="{E76C643A-06CC-416C-8074-5C5C7E0ECD8D}"/>
              </a:ext>
            </a:extLst>
          </p:cNvPr>
          <p:cNvSpPr>
            <a:spLocks noGrp="1"/>
          </p:cNvSpPr>
          <p:nvPr>
            <p:ph type="body" sz="quarter" idx="12"/>
          </p:nvPr>
        </p:nvSpPr>
        <p:spPr>
          <a:xfrm>
            <a:off x="2424641" y="4005141"/>
            <a:ext cx="7341129" cy="412750"/>
          </a:xfrm>
        </p:spPr>
        <p:txBody>
          <a:bodyPr rtlCol="0">
            <a:normAutofit fontScale="92500" lnSpcReduction="10000"/>
          </a:bodyPr>
          <a:lstStyle/>
          <a:p>
            <a:pPr marL="0" indent="0" algn="ctr" rtl="0">
              <a:buNone/>
            </a:pPr>
            <a:r>
              <a:rPr lang="da-DK" sz="2400" dirty="0"/>
              <a:t>Questions?</a:t>
            </a:r>
          </a:p>
        </p:txBody>
      </p:sp>
    </p:spTree>
    <p:extLst>
      <p:ext uri="{BB962C8B-B14F-4D97-AF65-F5344CB8AC3E}">
        <p14:creationId xmlns:p14="http://schemas.microsoft.com/office/powerpoint/2010/main" val="2083907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C2D3E4CB-F1AA-43F5-AE5D-1118A964E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958" y="2424265"/>
            <a:ext cx="6150670" cy="3096691"/>
          </a:xfrm>
          <a:prstGeom prst="rect">
            <a:avLst/>
          </a:prstGeom>
        </p:spPr>
      </p:pic>
      <p:sp>
        <p:nvSpPr>
          <p:cNvPr id="2" name="Pladsholder til slidenummer 1"/>
          <p:cNvSpPr>
            <a:spLocks noGrp="1"/>
          </p:cNvSpPr>
          <p:nvPr>
            <p:ph type="sldNum" sz="quarter" idx="10"/>
          </p:nvPr>
        </p:nvSpPr>
        <p:spPr/>
        <p:txBody>
          <a:bodyPr rtlCol="0"/>
          <a:lstStyle/>
          <a:p>
            <a:pPr rtl="0"/>
            <a:fld id="{D8D877B3-D348-4611-9BDB-C5374591D951}" type="slidenum">
              <a:rPr lang="en-US" smtClean="0"/>
              <a:pPr rtl="0"/>
              <a:t>6</a:t>
            </a:fld>
            <a:endParaRPr lang="en-US" dirty="0"/>
          </a:p>
        </p:txBody>
      </p:sp>
      <p:sp>
        <p:nvSpPr>
          <p:cNvPr id="3" name="Titel 2"/>
          <p:cNvSpPr>
            <a:spLocks noGrp="1"/>
          </p:cNvSpPr>
          <p:nvPr>
            <p:ph type="title"/>
          </p:nvPr>
        </p:nvSpPr>
        <p:spPr>
          <a:xfrm>
            <a:off x="587374" y="359273"/>
            <a:ext cx="6145023" cy="1621619"/>
          </a:xfrm>
        </p:spPr>
        <p:txBody>
          <a:bodyPr rtlCol="0"/>
          <a:lstStyle/>
          <a:p>
            <a:r>
              <a:rPr lang="en-US" dirty="0"/>
              <a:t>TSA170-210-038 Sauer Danfoss</a:t>
            </a:r>
            <a:endParaRPr lang="da-DK" dirty="0">
              <a:solidFill>
                <a:schemeClr val="accent4"/>
              </a:solidFill>
            </a:endParaRPr>
          </a:p>
        </p:txBody>
      </p:sp>
      <p:sp>
        <p:nvSpPr>
          <p:cNvPr id="6" name="Pladsholder til slidenummer 1">
            <a:extLst>
              <a:ext uri="{FF2B5EF4-FFF2-40B4-BE49-F238E27FC236}">
                <a16:creationId xmlns:a16="http://schemas.microsoft.com/office/drawing/2014/main" id="{679DC773-F285-4E24-93C4-BC47B6D76ABD}"/>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7" name="Pladsholder til slidenummer 1">
            <a:extLst>
              <a:ext uri="{FF2B5EF4-FFF2-40B4-BE49-F238E27FC236}">
                <a16:creationId xmlns:a16="http://schemas.microsoft.com/office/drawing/2014/main" id="{DBE49DD9-2A51-4EFE-A27C-92EA77D72BBD}"/>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graphicFrame>
        <p:nvGraphicFramePr>
          <p:cNvPr id="4" name="Table 3">
            <a:extLst>
              <a:ext uri="{FF2B5EF4-FFF2-40B4-BE49-F238E27FC236}">
                <a16:creationId xmlns:a16="http://schemas.microsoft.com/office/drawing/2014/main" id="{6DBC5339-78B5-495B-9848-BF990297E2EC}"/>
              </a:ext>
            </a:extLst>
          </p:cNvPr>
          <p:cNvGraphicFramePr>
            <a:graphicFrameLocks noGrp="1"/>
          </p:cNvGraphicFramePr>
          <p:nvPr>
            <p:extLst>
              <p:ext uri="{D42A27DB-BD31-4B8C-83A1-F6EECF244321}">
                <p14:modId xmlns:p14="http://schemas.microsoft.com/office/powerpoint/2010/main" val="3597031804"/>
              </p:ext>
            </p:extLst>
          </p:nvPr>
        </p:nvGraphicFramePr>
        <p:xfrm>
          <a:off x="587374" y="2201332"/>
          <a:ext cx="5163186" cy="3539065"/>
        </p:xfrm>
        <a:graphic>
          <a:graphicData uri="http://schemas.openxmlformats.org/drawingml/2006/table">
            <a:tbl>
              <a:tblPr firstRow="1" bandRow="1">
                <a:tableStyleId>{5C22544A-7EE6-4342-B048-85BDC9FD1C3A}</a:tableStyleId>
              </a:tblPr>
              <a:tblGrid>
                <a:gridCol w="2826140">
                  <a:extLst>
                    <a:ext uri="{9D8B030D-6E8A-4147-A177-3AD203B41FA5}">
                      <a16:colId xmlns:a16="http://schemas.microsoft.com/office/drawing/2014/main" val="1002777472"/>
                    </a:ext>
                  </a:extLst>
                </a:gridCol>
                <a:gridCol w="885116">
                  <a:extLst>
                    <a:ext uri="{9D8B030D-6E8A-4147-A177-3AD203B41FA5}">
                      <a16:colId xmlns:a16="http://schemas.microsoft.com/office/drawing/2014/main" val="3451841723"/>
                    </a:ext>
                  </a:extLst>
                </a:gridCol>
                <a:gridCol w="1451930">
                  <a:extLst>
                    <a:ext uri="{9D8B030D-6E8A-4147-A177-3AD203B41FA5}">
                      <a16:colId xmlns:a16="http://schemas.microsoft.com/office/drawing/2014/main" val="3868689765"/>
                    </a:ext>
                  </a:extLst>
                </a:gridCol>
              </a:tblGrid>
              <a:tr h="813632">
                <a:tc gridSpan="3">
                  <a:txBody>
                    <a:bodyPr/>
                    <a:lstStyle/>
                    <a:p>
                      <a:pPr algn="ctr"/>
                      <a:r>
                        <a:rPr lang="en-US" dirty="0"/>
                        <a:t>Induction machine nominal parameters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06102494"/>
                  </a:ext>
                </a:extLst>
              </a:tr>
              <a:tr h="384767">
                <a:tc>
                  <a:txBody>
                    <a:bodyPr/>
                    <a:lstStyle/>
                    <a:p>
                      <a:r>
                        <a:rPr lang="en-US" dirty="0"/>
                        <a:t>Power</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5.3 [kW]</a:t>
                      </a:r>
                    </a:p>
                  </a:txBody>
                  <a:tcPr/>
                </a:tc>
                <a:extLst>
                  <a:ext uri="{0D108BD9-81ED-4DB2-BD59-A6C34878D82A}">
                    <a16:rowId xmlns:a16="http://schemas.microsoft.com/office/drawing/2014/main" val="383068703"/>
                  </a:ext>
                </a:extLst>
              </a:tr>
              <a:tr h="390111">
                <a:tc>
                  <a:txBody>
                    <a:bodyPr/>
                    <a:lstStyle/>
                    <a:p>
                      <a:r>
                        <a:rPr lang="en-US" dirty="0"/>
                        <a:t>Phase voltage</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U</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13.85 [V]</a:t>
                      </a:r>
                    </a:p>
                  </a:txBody>
                  <a:tcPr/>
                </a:tc>
                <a:extLst>
                  <a:ext uri="{0D108BD9-81ED-4DB2-BD59-A6C34878D82A}">
                    <a16:rowId xmlns:a16="http://schemas.microsoft.com/office/drawing/2014/main" val="759684027"/>
                  </a:ext>
                </a:extLst>
              </a:tr>
              <a:tr h="390111">
                <a:tc>
                  <a:txBody>
                    <a:bodyPr/>
                    <a:lstStyle/>
                    <a:p>
                      <a:r>
                        <a:rPr lang="en-US" dirty="0"/>
                        <a:t>Phase current</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189 [A]</a:t>
                      </a:r>
                    </a:p>
                  </a:txBody>
                  <a:tcPr/>
                </a:tc>
                <a:extLst>
                  <a:ext uri="{0D108BD9-81ED-4DB2-BD59-A6C34878D82A}">
                    <a16:rowId xmlns:a16="http://schemas.microsoft.com/office/drawing/2014/main" val="3584666496"/>
                  </a:ext>
                </a:extLst>
              </a:tr>
              <a:tr h="390111">
                <a:tc>
                  <a:txBody>
                    <a:bodyPr/>
                    <a:lstStyle/>
                    <a:p>
                      <a:r>
                        <a:rPr lang="en-US" dirty="0"/>
                        <a:t>Power factor</a:t>
                      </a:r>
                    </a:p>
                  </a:txBody>
                  <a:tcPr/>
                </a:tc>
                <a:tc>
                  <a:txBody>
                    <a:bodyPr/>
                    <a:lstStyle/>
                    <a:p>
                      <a:r>
                        <a:rPr lang="en-US" dirty="0"/>
                        <a:t>PF</a:t>
                      </a:r>
                    </a:p>
                  </a:txBody>
                  <a:tcPr/>
                </a:tc>
                <a:tc>
                  <a:txBody>
                    <a:bodyPr/>
                    <a:lstStyle/>
                    <a:p>
                      <a:r>
                        <a:rPr lang="en-US" dirty="0"/>
                        <a:t>0.76</a:t>
                      </a:r>
                    </a:p>
                  </a:txBody>
                  <a:tcPr/>
                </a:tc>
                <a:extLst>
                  <a:ext uri="{0D108BD9-81ED-4DB2-BD59-A6C34878D82A}">
                    <a16:rowId xmlns:a16="http://schemas.microsoft.com/office/drawing/2014/main" val="50489527"/>
                  </a:ext>
                </a:extLst>
              </a:tr>
              <a:tr h="390111">
                <a:tc>
                  <a:txBody>
                    <a:bodyPr/>
                    <a:lstStyle/>
                    <a:p>
                      <a:r>
                        <a:rPr lang="en-US" dirty="0"/>
                        <a:t>Stator frequency</a:t>
                      </a:r>
                    </a:p>
                  </a:txBody>
                  <a:tcPr/>
                </a:tc>
                <a:tc>
                  <a:txBody>
                    <a:bodyPr/>
                    <a:lstStyle/>
                    <a:p>
                      <a:r>
                        <a:rPr lang="en-US" sz="1800" kern="1200" dirty="0">
                          <a:solidFill>
                            <a:schemeClr val="dk1"/>
                          </a:solidFill>
                          <a:effectLst/>
                          <a:latin typeface="+mn-lt"/>
                          <a:ea typeface="+mn-ea"/>
                          <a:cs typeface="+mn-cs"/>
                        </a:rPr>
                        <a:t>f</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58 [Hz]</a:t>
                      </a:r>
                    </a:p>
                  </a:txBody>
                  <a:tcPr/>
                </a:tc>
                <a:extLst>
                  <a:ext uri="{0D108BD9-81ED-4DB2-BD59-A6C34878D82A}">
                    <a16:rowId xmlns:a16="http://schemas.microsoft.com/office/drawing/2014/main" val="2171629672"/>
                  </a:ext>
                </a:extLst>
              </a:tr>
              <a:tr h="390111">
                <a:tc>
                  <a:txBody>
                    <a:bodyPr/>
                    <a:lstStyle/>
                    <a:p>
                      <a:r>
                        <a:rPr lang="en-US" dirty="0"/>
                        <a:t>Mechanical shaft speed</a:t>
                      </a:r>
                    </a:p>
                  </a:txBody>
                  <a:tcPr/>
                </a:tc>
                <a:tc>
                  <a: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ω</a:t>
                      </a:r>
                      <a:r>
                        <a:rPr lang="en-US" sz="1800" kern="1200" baseline="-25000" dirty="0" err="1">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1685 [rpm]</a:t>
                      </a:r>
                    </a:p>
                  </a:txBody>
                  <a:tcPr/>
                </a:tc>
                <a:extLst>
                  <a:ext uri="{0D108BD9-81ED-4DB2-BD59-A6C34878D82A}">
                    <a16:rowId xmlns:a16="http://schemas.microsoft.com/office/drawing/2014/main" val="895957465"/>
                  </a:ext>
                </a:extLst>
              </a:tr>
              <a:tr h="390111">
                <a:tc>
                  <a:txBody>
                    <a:bodyPr/>
                    <a:lstStyle/>
                    <a:p>
                      <a:r>
                        <a:rPr lang="en-US" dirty="0"/>
                        <a:t>Electromagnetic torque</a:t>
                      </a:r>
                    </a:p>
                  </a:txBody>
                  <a:tcPr/>
                </a:tc>
                <a:tc>
                  <a:txBody>
                    <a:bodyPr/>
                    <a:lstStyle/>
                    <a:p>
                      <a:r>
                        <a:rPr lang="en-US" sz="1800" kern="1200" dirty="0">
                          <a:solidFill>
                            <a:schemeClr val="dk1"/>
                          </a:solidFill>
                          <a:effectLst/>
                          <a:latin typeface="+mn-lt"/>
                          <a:ea typeface="+mn-ea"/>
                          <a:cs typeface="+mn-cs"/>
                        </a:rPr>
                        <a:t>T</a:t>
                      </a:r>
                      <a:r>
                        <a:rPr lang="en-US" sz="1800" kern="1200" baseline="-25000" dirty="0">
                          <a:solidFill>
                            <a:schemeClr val="dk1"/>
                          </a:solidFill>
                          <a:effectLst/>
                          <a:latin typeface="+mn-lt"/>
                          <a:ea typeface="+mn-ea"/>
                          <a:cs typeface="+mn-cs"/>
                        </a:rPr>
                        <a:t>n</a:t>
                      </a:r>
                      <a:endParaRPr lang="en-US" sz="1800" kern="1200" dirty="0">
                        <a:solidFill>
                          <a:schemeClr val="dk1"/>
                        </a:solidFill>
                        <a:effectLst/>
                        <a:latin typeface="+mn-lt"/>
                        <a:ea typeface="+mn-ea"/>
                        <a:cs typeface="+mn-cs"/>
                      </a:endParaRPr>
                    </a:p>
                  </a:txBody>
                  <a:tcPr/>
                </a:tc>
                <a:tc>
                  <a:txBody>
                    <a:bodyPr/>
                    <a:lstStyle/>
                    <a:p>
                      <a:r>
                        <a:rPr lang="en-US" dirty="0"/>
                        <a:t>30.04 [Nm]</a:t>
                      </a:r>
                    </a:p>
                  </a:txBody>
                  <a:tcPr/>
                </a:tc>
                <a:extLst>
                  <a:ext uri="{0D108BD9-81ED-4DB2-BD59-A6C34878D82A}">
                    <a16:rowId xmlns:a16="http://schemas.microsoft.com/office/drawing/2014/main" val="518572250"/>
                  </a:ext>
                </a:extLst>
              </a:tr>
            </a:tbl>
          </a:graphicData>
        </a:graphic>
      </p:graphicFrame>
      <p:sp>
        <p:nvSpPr>
          <p:cNvPr id="11" name="Pladsholder til slidenummer 1">
            <a:extLst>
              <a:ext uri="{FF2B5EF4-FFF2-40B4-BE49-F238E27FC236}">
                <a16:creationId xmlns:a16="http://schemas.microsoft.com/office/drawing/2014/main" id="{422ED3D2-C0CC-4610-BE5B-B36D819BCE09}"/>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Tree>
    <p:extLst>
      <p:ext uri="{BB962C8B-B14F-4D97-AF65-F5344CB8AC3E}">
        <p14:creationId xmlns:p14="http://schemas.microsoft.com/office/powerpoint/2010/main" val="139547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668F0-1478-4D02-978F-4A0A2F0202A6}"/>
              </a:ext>
            </a:extLst>
          </p:cNvPr>
          <p:cNvSpPr>
            <a:spLocks noGrp="1"/>
          </p:cNvSpPr>
          <p:nvPr>
            <p:ph type="title"/>
          </p:nvPr>
        </p:nvSpPr>
        <p:spPr/>
        <p:txBody>
          <a:bodyPr/>
          <a:lstStyle/>
          <a:p>
            <a:r>
              <a:rPr lang="en-US" dirty="0"/>
              <a:t>Batteries</a:t>
            </a:r>
          </a:p>
        </p:txBody>
      </p:sp>
      <p:pic>
        <p:nvPicPr>
          <p:cNvPr id="7" name="Picture 6">
            <a:extLst>
              <a:ext uri="{FF2B5EF4-FFF2-40B4-BE49-F238E27FC236}">
                <a16:creationId xmlns:a16="http://schemas.microsoft.com/office/drawing/2014/main" id="{4C72495C-101B-41D6-9C14-C8679C80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538" y="1085156"/>
            <a:ext cx="6026924" cy="5351908"/>
          </a:xfrm>
          <a:prstGeom prst="rect">
            <a:avLst/>
          </a:prstGeom>
        </p:spPr>
      </p:pic>
      <p:sp>
        <p:nvSpPr>
          <p:cNvPr id="5" name="Pladsholder til slidenummer 1">
            <a:extLst>
              <a:ext uri="{FF2B5EF4-FFF2-40B4-BE49-F238E27FC236}">
                <a16:creationId xmlns:a16="http://schemas.microsoft.com/office/drawing/2014/main" id="{383AC3EC-7BBC-47CE-BF81-5255FFFA6010}"/>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6" name="Pladsholder til slidenummer 1">
            <a:extLst>
              <a:ext uri="{FF2B5EF4-FFF2-40B4-BE49-F238E27FC236}">
                <a16:creationId xmlns:a16="http://schemas.microsoft.com/office/drawing/2014/main" id="{DF41C34D-1E11-4CAD-9C8B-31D784BE764D}"/>
              </a:ext>
            </a:extLst>
          </p:cNvPr>
          <p:cNvSpPr>
            <a:spLocks noGrp="1"/>
          </p:cNvSpPr>
          <p:nvPr>
            <p:ph type="sldNum" sz="quarter" idx="10"/>
          </p:nvPr>
        </p:nvSpPr>
        <p:spPr>
          <a:xfrm>
            <a:off x="11339887" y="593223"/>
            <a:ext cx="571468" cy="227164"/>
          </a:xfrm>
        </p:spPr>
        <p:txBody>
          <a:bodyPr rtlCol="0"/>
          <a:lstStyle/>
          <a:p>
            <a:pPr rtl="0"/>
            <a:fld id="{D8D877B3-D348-4611-9BDB-C5374591D951}" type="slidenum">
              <a:rPr lang="en-US" smtClean="0"/>
              <a:pPr rtl="0"/>
              <a:t>7</a:t>
            </a:fld>
            <a:endParaRPr lang="en-US" dirty="0"/>
          </a:p>
        </p:txBody>
      </p:sp>
      <p:sp>
        <p:nvSpPr>
          <p:cNvPr id="8" name="Pladsholder til slidenummer 1">
            <a:extLst>
              <a:ext uri="{FF2B5EF4-FFF2-40B4-BE49-F238E27FC236}">
                <a16:creationId xmlns:a16="http://schemas.microsoft.com/office/drawing/2014/main" id="{54111045-92C2-413B-BEE1-F3AD4B326C0E}"/>
              </a:ext>
            </a:extLst>
          </p:cNvPr>
          <p:cNvSpPr txBox="1">
            <a:spLocks/>
          </p:cNvSpPr>
          <p:nvPr/>
        </p:nvSpPr>
        <p:spPr>
          <a:xfrm>
            <a:off x="11355980"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687FEE73-9CFF-492F-8341-494785149B5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419588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54AA94-8400-4CB6-AAD0-F6B973EAA0EE}"/>
              </a:ext>
            </a:extLst>
          </p:cNvPr>
          <p:cNvSpPr>
            <a:spLocks noGrp="1"/>
          </p:cNvSpPr>
          <p:nvPr>
            <p:ph type="sldNum" sz="quarter" idx="10"/>
          </p:nvPr>
        </p:nvSpPr>
        <p:spPr/>
        <p:txBody>
          <a:bodyPr/>
          <a:lstStyle/>
          <a:p>
            <a:pPr rtl="0"/>
            <a:fld id="{D8D877B3-D348-4611-9BDB-C5374591D951}" type="slidenum">
              <a:rPr lang="en-US" smtClean="0"/>
              <a:pPr rtl="0"/>
              <a:t>8</a:t>
            </a:fld>
            <a:endParaRPr lang="en-US" dirty="0"/>
          </a:p>
        </p:txBody>
      </p:sp>
      <p:sp>
        <p:nvSpPr>
          <p:cNvPr id="4" name="Title 3">
            <a:extLst>
              <a:ext uri="{FF2B5EF4-FFF2-40B4-BE49-F238E27FC236}">
                <a16:creationId xmlns:a16="http://schemas.microsoft.com/office/drawing/2014/main" id="{9765F456-6EB5-4ADA-8DDF-F3C239957A8D}"/>
              </a:ext>
            </a:extLst>
          </p:cNvPr>
          <p:cNvSpPr>
            <a:spLocks noGrp="1"/>
          </p:cNvSpPr>
          <p:nvPr>
            <p:ph type="title"/>
          </p:nvPr>
        </p:nvSpPr>
        <p:spPr>
          <a:xfrm>
            <a:off x="587374" y="359273"/>
            <a:ext cx="5642738" cy="1621619"/>
          </a:xfrm>
        </p:spPr>
        <p:txBody>
          <a:bodyPr/>
          <a:lstStyle/>
          <a:p>
            <a:r>
              <a:rPr lang="en-US" dirty="0"/>
              <a:t>Batteries – obtaining parameters</a:t>
            </a:r>
          </a:p>
        </p:txBody>
      </p:sp>
      <p:pic>
        <p:nvPicPr>
          <p:cNvPr id="7" name="Picture 6">
            <a:extLst>
              <a:ext uri="{FF2B5EF4-FFF2-40B4-BE49-F238E27FC236}">
                <a16:creationId xmlns:a16="http://schemas.microsoft.com/office/drawing/2014/main" id="{E5A7656D-3790-4AD3-AE11-9CC9612EB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893" y="1143787"/>
            <a:ext cx="5199173" cy="5120990"/>
          </a:xfrm>
          <a:prstGeom prst="rect">
            <a:avLst/>
          </a:prstGeom>
        </p:spPr>
      </p:pic>
      <p:sp>
        <p:nvSpPr>
          <p:cNvPr id="11" name="Tekstfelt 4">
            <a:extLst>
              <a:ext uri="{FF2B5EF4-FFF2-40B4-BE49-F238E27FC236}">
                <a16:creationId xmlns:a16="http://schemas.microsoft.com/office/drawing/2014/main" id="{F70A5FB8-2121-4CF9-B9D2-DACE90D83FC9}"/>
              </a:ext>
            </a:extLst>
          </p:cNvPr>
          <p:cNvSpPr txBox="1"/>
          <p:nvPr/>
        </p:nvSpPr>
        <p:spPr>
          <a:xfrm>
            <a:off x="619761" y="2001406"/>
            <a:ext cx="5199174" cy="1877437"/>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Why short pulse test?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Points of interest</a:t>
            </a:r>
          </a:p>
          <a:p>
            <a:pPr marL="285750" indent="-285750">
              <a:buFont typeface="Wingdings" panose="05000000000000000000" pitchFamily="2" charset="2"/>
              <a:buChar char="Ø"/>
            </a:pPr>
            <a:endParaRPr lang="en-GB" sz="2000" spc="300" dirty="0"/>
          </a:p>
          <a:p>
            <a:pPr marL="285750" indent="-285750">
              <a:buFont typeface="Wingdings" panose="05000000000000000000" pitchFamily="2" charset="2"/>
              <a:buChar char="Ø"/>
            </a:pPr>
            <a:r>
              <a:rPr lang="en-GB" sz="2000" spc="300" dirty="0"/>
              <a:t>Goal</a:t>
            </a:r>
          </a:p>
          <a:p>
            <a:pPr rtl="0"/>
            <a:endParaRPr lang="en-GB" sz="1600" spc="300" dirty="0"/>
          </a:p>
        </p:txBody>
      </p:sp>
      <p:pic>
        <p:nvPicPr>
          <p:cNvPr id="12" name="Picture 11">
            <a:extLst>
              <a:ext uri="{FF2B5EF4-FFF2-40B4-BE49-F238E27FC236}">
                <a16:creationId xmlns:a16="http://schemas.microsoft.com/office/drawing/2014/main" id="{8ABCE446-8BC8-42CA-B57E-DBD8606DA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8" y="3591579"/>
            <a:ext cx="5155874" cy="2684567"/>
          </a:xfrm>
          <a:prstGeom prst="rect">
            <a:avLst/>
          </a:prstGeom>
        </p:spPr>
      </p:pic>
      <p:sp>
        <p:nvSpPr>
          <p:cNvPr id="8" name="Pladsholder til slidenummer 1">
            <a:extLst>
              <a:ext uri="{FF2B5EF4-FFF2-40B4-BE49-F238E27FC236}">
                <a16:creationId xmlns:a16="http://schemas.microsoft.com/office/drawing/2014/main" id="{E0B0D511-7CC6-451B-96D4-F029E732BC32}"/>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9" name="Pladsholder til slidenummer 1">
            <a:extLst>
              <a:ext uri="{FF2B5EF4-FFF2-40B4-BE49-F238E27FC236}">
                <a16:creationId xmlns:a16="http://schemas.microsoft.com/office/drawing/2014/main" id="{9CAFCD31-A940-4325-A0D6-BCBC805A9B34}"/>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
        <p:nvSpPr>
          <p:cNvPr id="14" name="Pladsholder til slidenummer 1">
            <a:extLst>
              <a:ext uri="{FF2B5EF4-FFF2-40B4-BE49-F238E27FC236}">
                <a16:creationId xmlns:a16="http://schemas.microsoft.com/office/drawing/2014/main" id="{C325FD1A-92F4-4968-9C97-CF7ECEE8E07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Tree>
    <p:extLst>
      <p:ext uri="{BB962C8B-B14F-4D97-AF65-F5344CB8AC3E}">
        <p14:creationId xmlns:p14="http://schemas.microsoft.com/office/powerpoint/2010/main" val="2743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DA6AC7-BB02-40DD-9C35-4CFEA22B0F0F}"/>
              </a:ext>
            </a:extLst>
          </p:cNvPr>
          <p:cNvSpPr>
            <a:spLocks noGrp="1"/>
          </p:cNvSpPr>
          <p:nvPr>
            <p:ph type="sldNum" sz="quarter" idx="10"/>
          </p:nvPr>
        </p:nvSpPr>
        <p:spPr/>
        <p:txBody>
          <a:bodyPr/>
          <a:lstStyle/>
          <a:p>
            <a:pPr rtl="0"/>
            <a:fld id="{D8D877B3-D348-4611-9BDB-C5374591D951}" type="slidenum">
              <a:rPr lang="en-US" smtClean="0"/>
              <a:pPr rtl="0"/>
              <a:t>9</a:t>
            </a:fld>
            <a:endParaRPr lang="en-US" dirty="0"/>
          </a:p>
        </p:txBody>
      </p:sp>
      <p:sp>
        <p:nvSpPr>
          <p:cNvPr id="4" name="Title 3">
            <a:extLst>
              <a:ext uri="{FF2B5EF4-FFF2-40B4-BE49-F238E27FC236}">
                <a16:creationId xmlns:a16="http://schemas.microsoft.com/office/drawing/2014/main" id="{96392C8B-12C8-4AF0-90DD-CC3E75917DA2}"/>
              </a:ext>
            </a:extLst>
          </p:cNvPr>
          <p:cNvSpPr>
            <a:spLocks noGrp="1"/>
          </p:cNvSpPr>
          <p:nvPr>
            <p:ph type="title"/>
          </p:nvPr>
        </p:nvSpPr>
        <p:spPr>
          <a:xfrm>
            <a:off x="587374" y="359273"/>
            <a:ext cx="6483986" cy="1621619"/>
          </a:xfrm>
        </p:spPr>
        <p:txBody>
          <a:bodyPr/>
          <a:lstStyle/>
          <a:p>
            <a:r>
              <a:rPr lang="en-US" dirty="0"/>
              <a:t>Batteries – experimental parameters</a:t>
            </a:r>
          </a:p>
        </p:txBody>
      </p:sp>
      <p:graphicFrame>
        <p:nvGraphicFramePr>
          <p:cNvPr id="2" name="Table 1">
            <a:extLst>
              <a:ext uri="{FF2B5EF4-FFF2-40B4-BE49-F238E27FC236}">
                <a16:creationId xmlns:a16="http://schemas.microsoft.com/office/drawing/2014/main" id="{D01179CC-DC2E-4B43-B180-8DED73C2271D}"/>
              </a:ext>
            </a:extLst>
          </p:cNvPr>
          <p:cNvGraphicFramePr>
            <a:graphicFrameLocks noGrp="1"/>
          </p:cNvGraphicFramePr>
          <p:nvPr>
            <p:extLst>
              <p:ext uri="{D42A27DB-BD31-4B8C-83A1-F6EECF244321}">
                <p14:modId xmlns:p14="http://schemas.microsoft.com/office/powerpoint/2010/main" val="89879153"/>
              </p:ext>
            </p:extLst>
          </p:nvPr>
        </p:nvGraphicFramePr>
        <p:xfrm>
          <a:off x="2103120" y="4128977"/>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3112035"/>
                    </a:ext>
                  </a:extLst>
                </a:gridCol>
                <a:gridCol w="1625600">
                  <a:extLst>
                    <a:ext uri="{9D8B030D-6E8A-4147-A177-3AD203B41FA5}">
                      <a16:colId xmlns:a16="http://schemas.microsoft.com/office/drawing/2014/main" val="2191333815"/>
                    </a:ext>
                  </a:extLst>
                </a:gridCol>
                <a:gridCol w="1625600">
                  <a:extLst>
                    <a:ext uri="{9D8B030D-6E8A-4147-A177-3AD203B41FA5}">
                      <a16:colId xmlns:a16="http://schemas.microsoft.com/office/drawing/2014/main" val="4041130565"/>
                    </a:ext>
                  </a:extLst>
                </a:gridCol>
                <a:gridCol w="1625600">
                  <a:extLst>
                    <a:ext uri="{9D8B030D-6E8A-4147-A177-3AD203B41FA5}">
                      <a16:colId xmlns:a16="http://schemas.microsoft.com/office/drawing/2014/main" val="1786369093"/>
                    </a:ext>
                  </a:extLst>
                </a:gridCol>
                <a:gridCol w="1625600">
                  <a:extLst>
                    <a:ext uri="{9D8B030D-6E8A-4147-A177-3AD203B41FA5}">
                      <a16:colId xmlns:a16="http://schemas.microsoft.com/office/drawing/2014/main" val="2997161679"/>
                    </a:ext>
                  </a:extLst>
                </a:gridCol>
              </a:tblGrid>
              <a:tr h="288073">
                <a:tc>
                  <a:txBody>
                    <a:bodyPr/>
                    <a:lstStyle/>
                    <a:p>
                      <a:pPr algn="ctr"/>
                      <a:r>
                        <a:rPr lang="en-US" dirty="0"/>
                        <a:t>Battery</a:t>
                      </a:r>
                    </a:p>
                  </a:txBody>
                  <a:tcPr/>
                </a:tc>
                <a:tc>
                  <a:txBody>
                    <a:bodyPr/>
                    <a:lstStyle/>
                    <a:p>
                      <a:pPr algn="ctr"/>
                      <a:r>
                        <a:rPr lang="en-US" dirty="0"/>
                        <a:t>Rated capacity</a:t>
                      </a:r>
                    </a:p>
                  </a:txBody>
                  <a:tcPr/>
                </a:tc>
                <a:tc>
                  <a:txBody>
                    <a:bodyPr/>
                    <a:lstStyle/>
                    <a:p>
                      <a:pPr algn="ctr"/>
                      <a:r>
                        <a:rPr lang="en-US" dirty="0"/>
                        <a:t>Charging capacity</a:t>
                      </a:r>
                    </a:p>
                  </a:txBody>
                  <a:tcPr/>
                </a:tc>
                <a:tc>
                  <a:txBody>
                    <a:bodyPr/>
                    <a:lstStyle/>
                    <a:p>
                      <a:pPr algn="ctr"/>
                      <a:r>
                        <a:rPr lang="en-US" dirty="0"/>
                        <a:t>Discharging capacity</a:t>
                      </a:r>
                    </a:p>
                  </a:txBody>
                  <a:tcPr/>
                </a:tc>
                <a:tc>
                  <a:txBody>
                    <a:bodyPr/>
                    <a:lstStyle/>
                    <a:p>
                      <a:pPr algn="ctr"/>
                      <a:r>
                        <a:rPr lang="en-US" dirty="0"/>
                        <a:t>Efficiency</a:t>
                      </a:r>
                    </a:p>
                  </a:txBody>
                  <a:tcPr/>
                </a:tc>
                <a:extLst>
                  <a:ext uri="{0D108BD9-81ED-4DB2-BD59-A6C34878D82A}">
                    <a16:rowId xmlns:a16="http://schemas.microsoft.com/office/drawing/2014/main" val="582729090"/>
                  </a:ext>
                </a:extLst>
              </a:tr>
              <a:tr h="370840">
                <a:tc>
                  <a:txBody>
                    <a:bodyPr/>
                    <a:lstStyle/>
                    <a:p>
                      <a:pPr algn="ctr"/>
                      <a:r>
                        <a:rPr lang="en-US" dirty="0"/>
                        <a:t>A</a:t>
                      </a:r>
                    </a:p>
                  </a:txBody>
                  <a:tcPr/>
                </a:tc>
                <a:tc>
                  <a:txBody>
                    <a:bodyPr/>
                    <a:lstStyle/>
                    <a:p>
                      <a:pPr algn="ctr"/>
                      <a:r>
                        <a:rPr lang="en-US" dirty="0"/>
                        <a:t>55Ah</a:t>
                      </a:r>
                    </a:p>
                  </a:txBody>
                  <a:tcPr/>
                </a:tc>
                <a:tc>
                  <a:txBody>
                    <a:bodyPr/>
                    <a:lstStyle/>
                    <a:p>
                      <a:pPr algn="ctr"/>
                      <a:r>
                        <a:rPr lang="en-US" dirty="0"/>
                        <a:t>14.4Ah</a:t>
                      </a:r>
                    </a:p>
                  </a:txBody>
                  <a:tcPr/>
                </a:tc>
                <a:tc>
                  <a:txBody>
                    <a:bodyPr/>
                    <a:lstStyle/>
                    <a:p>
                      <a:pPr algn="ctr"/>
                      <a:r>
                        <a:rPr lang="en-US" dirty="0"/>
                        <a:t>14.4Ah</a:t>
                      </a:r>
                    </a:p>
                  </a:txBody>
                  <a:tcPr/>
                </a:tc>
                <a:tc>
                  <a:txBody>
                    <a:bodyPr/>
                    <a:lstStyle/>
                    <a:p>
                      <a:pPr algn="ctr"/>
                      <a:r>
                        <a:rPr lang="en-US" dirty="0"/>
                        <a:t>80%</a:t>
                      </a:r>
                    </a:p>
                  </a:txBody>
                  <a:tcPr/>
                </a:tc>
                <a:extLst>
                  <a:ext uri="{0D108BD9-81ED-4DB2-BD59-A6C34878D82A}">
                    <a16:rowId xmlns:a16="http://schemas.microsoft.com/office/drawing/2014/main" val="2939924542"/>
                  </a:ext>
                </a:extLst>
              </a:tr>
              <a:tr h="370840">
                <a:tc>
                  <a:txBody>
                    <a:bodyPr/>
                    <a:lstStyle/>
                    <a:p>
                      <a:pPr algn="ctr"/>
                      <a:r>
                        <a:rPr lang="en-US" dirty="0"/>
                        <a:t>B</a:t>
                      </a:r>
                    </a:p>
                  </a:txBody>
                  <a:tcPr/>
                </a:tc>
                <a:tc>
                  <a:txBody>
                    <a:bodyPr/>
                    <a:lstStyle/>
                    <a:p>
                      <a:pPr algn="ctr"/>
                      <a:r>
                        <a:rPr lang="en-US" dirty="0"/>
                        <a:t>55Ah</a:t>
                      </a:r>
                    </a:p>
                  </a:txBody>
                  <a:tcPr/>
                </a:tc>
                <a:tc>
                  <a:txBody>
                    <a:bodyPr/>
                    <a:lstStyle/>
                    <a:p>
                      <a:pPr algn="ctr"/>
                      <a:r>
                        <a:rPr lang="en-US" dirty="0"/>
                        <a:t>35Ah</a:t>
                      </a:r>
                    </a:p>
                  </a:txBody>
                  <a:tcPr/>
                </a:tc>
                <a:tc>
                  <a:txBody>
                    <a:bodyPr/>
                    <a:lstStyle/>
                    <a:p>
                      <a:pPr algn="ctr"/>
                      <a:r>
                        <a:rPr lang="en-US" dirty="0"/>
                        <a:t>33Ah</a:t>
                      </a:r>
                    </a:p>
                  </a:txBody>
                  <a:tcPr/>
                </a:tc>
                <a:tc>
                  <a:txBody>
                    <a:bodyPr/>
                    <a:lstStyle/>
                    <a:p>
                      <a:pPr algn="ctr"/>
                      <a:r>
                        <a:rPr lang="en-US" dirty="0"/>
                        <a:t>94.2%</a:t>
                      </a:r>
                    </a:p>
                  </a:txBody>
                  <a:tcPr/>
                </a:tc>
                <a:extLst>
                  <a:ext uri="{0D108BD9-81ED-4DB2-BD59-A6C34878D82A}">
                    <a16:rowId xmlns:a16="http://schemas.microsoft.com/office/drawing/2014/main" val="3112506962"/>
                  </a:ext>
                </a:extLst>
              </a:tr>
              <a:tr h="370840">
                <a:tc>
                  <a:txBody>
                    <a:bodyPr/>
                    <a:lstStyle/>
                    <a:p>
                      <a:pPr algn="ctr"/>
                      <a:r>
                        <a:rPr lang="en-US" dirty="0"/>
                        <a:t>D</a:t>
                      </a:r>
                    </a:p>
                  </a:txBody>
                  <a:tcPr/>
                </a:tc>
                <a:tc>
                  <a:txBody>
                    <a:bodyPr/>
                    <a:lstStyle/>
                    <a:p>
                      <a:pPr algn="ctr"/>
                      <a:r>
                        <a:rPr lang="en-US" dirty="0"/>
                        <a:t>55Ah</a:t>
                      </a:r>
                    </a:p>
                  </a:txBody>
                  <a:tcPr/>
                </a:tc>
                <a:tc>
                  <a:txBody>
                    <a:bodyPr/>
                    <a:lstStyle/>
                    <a:p>
                      <a:pPr algn="ctr"/>
                      <a:r>
                        <a:rPr lang="en-US" dirty="0"/>
                        <a:t>19.3Ah</a:t>
                      </a:r>
                    </a:p>
                  </a:txBody>
                  <a:tcPr/>
                </a:tc>
                <a:tc>
                  <a:txBody>
                    <a:bodyPr/>
                    <a:lstStyle/>
                    <a:p>
                      <a:pPr algn="ctr"/>
                      <a:r>
                        <a:rPr lang="en-US" dirty="0"/>
                        <a:t>17.7Ah</a:t>
                      </a:r>
                    </a:p>
                  </a:txBody>
                  <a:tcPr/>
                </a:tc>
                <a:tc>
                  <a:txBody>
                    <a:bodyPr/>
                    <a:lstStyle/>
                    <a:p>
                      <a:pPr algn="ctr"/>
                      <a:r>
                        <a:rPr lang="en-US" dirty="0"/>
                        <a:t>91.7%</a:t>
                      </a:r>
                    </a:p>
                  </a:txBody>
                  <a:tcPr/>
                </a:tc>
                <a:extLst>
                  <a:ext uri="{0D108BD9-81ED-4DB2-BD59-A6C34878D82A}">
                    <a16:rowId xmlns:a16="http://schemas.microsoft.com/office/drawing/2014/main" val="3555881477"/>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37084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𝝉</m:t>
                                </m:r>
                              </m:oMath>
                            </m:oMathPara>
                          </a14:m>
                          <a:endParaRPr lang="en-US" dirty="0"/>
                        </a:p>
                      </a:txBody>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Choice>
        <mc:Fallback xmlns="">
          <p:graphicFrame>
            <p:nvGraphicFramePr>
              <p:cNvPr id="5" name="Table 4">
                <a:extLst>
                  <a:ext uri="{FF2B5EF4-FFF2-40B4-BE49-F238E27FC236}">
                    <a16:creationId xmlns:a16="http://schemas.microsoft.com/office/drawing/2014/main" id="{B45863F7-7412-4E8E-B913-0B5800A90618}"/>
                  </a:ext>
                </a:extLst>
              </p:cNvPr>
              <p:cNvGraphicFramePr>
                <a:graphicFrameLocks noGrp="1"/>
              </p:cNvGraphicFramePr>
              <p:nvPr>
                <p:extLst>
                  <p:ext uri="{D42A27DB-BD31-4B8C-83A1-F6EECF244321}">
                    <p14:modId xmlns:p14="http://schemas.microsoft.com/office/powerpoint/2010/main" val="3097237446"/>
                  </p:ext>
                </p:extLst>
              </p:nvPr>
            </p:nvGraphicFramePr>
            <p:xfrm>
              <a:off x="2103120" y="1994796"/>
              <a:ext cx="8128000" cy="1752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21091025"/>
                        </a:ext>
                      </a:extLst>
                    </a:gridCol>
                    <a:gridCol w="1625600">
                      <a:extLst>
                        <a:ext uri="{9D8B030D-6E8A-4147-A177-3AD203B41FA5}">
                          <a16:colId xmlns:a16="http://schemas.microsoft.com/office/drawing/2014/main" val="1929359822"/>
                        </a:ext>
                      </a:extLst>
                    </a:gridCol>
                    <a:gridCol w="1625600">
                      <a:extLst>
                        <a:ext uri="{9D8B030D-6E8A-4147-A177-3AD203B41FA5}">
                          <a16:colId xmlns:a16="http://schemas.microsoft.com/office/drawing/2014/main" val="3900382583"/>
                        </a:ext>
                      </a:extLst>
                    </a:gridCol>
                    <a:gridCol w="1625600">
                      <a:extLst>
                        <a:ext uri="{9D8B030D-6E8A-4147-A177-3AD203B41FA5}">
                          <a16:colId xmlns:a16="http://schemas.microsoft.com/office/drawing/2014/main" val="3292877919"/>
                        </a:ext>
                      </a:extLst>
                    </a:gridCol>
                    <a:gridCol w="1625600">
                      <a:extLst>
                        <a:ext uri="{9D8B030D-6E8A-4147-A177-3AD203B41FA5}">
                          <a16:colId xmlns:a16="http://schemas.microsoft.com/office/drawing/2014/main" val="2830228737"/>
                        </a:ext>
                      </a:extLst>
                    </a:gridCol>
                  </a:tblGrid>
                  <a:tr h="640080">
                    <a:tc>
                      <a:txBody>
                        <a:bodyPr/>
                        <a:lstStyle/>
                        <a:p>
                          <a:pPr algn="ctr"/>
                          <a:r>
                            <a:rPr lang="en-US" dirty="0"/>
                            <a:t>Battery</a:t>
                          </a:r>
                        </a:p>
                      </a:txBody>
                      <a:tcPr/>
                    </a:tc>
                    <a:tc>
                      <a:txBody>
                        <a:bodyPr/>
                        <a:lstStyle/>
                        <a:p>
                          <a:pPr algn="ctr"/>
                          <a:r>
                            <a:rPr lang="en-US" dirty="0"/>
                            <a:t>Rs’ (datasheet)</a:t>
                          </a:r>
                        </a:p>
                      </a:txBody>
                      <a:tcPr/>
                    </a:tc>
                    <a:tc>
                      <a:txBody>
                        <a:bodyPr/>
                        <a:lstStyle/>
                        <a:p>
                          <a:pPr algn="ctr"/>
                          <a:r>
                            <a:rPr lang="en-US" dirty="0"/>
                            <a:t>Rs’</a:t>
                          </a:r>
                        </a:p>
                      </a:txBody>
                      <a:tcPr/>
                    </a:tc>
                    <a:tc>
                      <a:txBody>
                        <a:bodyPr/>
                        <a:lstStyle/>
                        <a:p>
                          <a:pPr algn="ctr"/>
                          <a:r>
                            <a:rPr lang="en-US" dirty="0"/>
                            <a:t>Rt</a:t>
                          </a:r>
                        </a:p>
                      </a:txBody>
                      <a:tcPr/>
                    </a:tc>
                    <a:tc>
                      <a:txBody>
                        <a:bodyPr/>
                        <a:lstStyle/>
                        <a:p>
                          <a:endParaRPr lang="en-US"/>
                        </a:p>
                      </a:txBody>
                      <a:tcPr>
                        <a:blipFill>
                          <a:blip r:embed="rId2"/>
                          <a:stretch>
                            <a:fillRect l="-400375" t="-4762" r="-1498" b="-188571"/>
                          </a:stretch>
                        </a:blipFill>
                      </a:tcPr>
                    </a:tc>
                    <a:extLst>
                      <a:ext uri="{0D108BD9-81ED-4DB2-BD59-A6C34878D82A}">
                        <a16:rowId xmlns:a16="http://schemas.microsoft.com/office/drawing/2014/main" val="2657716443"/>
                      </a:ext>
                    </a:extLst>
                  </a:tr>
                  <a:tr h="370840">
                    <a:tc>
                      <a:txBody>
                        <a:bodyPr/>
                        <a:lstStyle/>
                        <a:p>
                          <a:pPr algn="ctr"/>
                          <a:r>
                            <a:rPr lang="en-US" dirty="0"/>
                            <a:t>A</a:t>
                          </a:r>
                        </a:p>
                      </a:txBody>
                      <a:tcPr/>
                    </a:tc>
                    <a:tc>
                      <a:txBody>
                        <a:bodyPr/>
                        <a:lstStyle/>
                        <a:p>
                          <a:pPr algn="ctr"/>
                          <a:r>
                            <a:rPr lang="en-US" dirty="0"/>
                            <a:t>2m</a:t>
                          </a:r>
                          <a:r>
                            <a:rPr lang="el-GR" dirty="0"/>
                            <a:t>Ω</a:t>
                          </a:r>
                          <a:endParaRPr lang="en-US" dirty="0"/>
                        </a:p>
                      </a:txBody>
                      <a:tcPr/>
                    </a:tc>
                    <a:tc>
                      <a:txBody>
                        <a:bodyPr/>
                        <a:lstStyle/>
                        <a:p>
                          <a:pPr algn="ctr"/>
                          <a:r>
                            <a:rPr lang="en-US" dirty="0"/>
                            <a:t>10m</a:t>
                          </a:r>
                          <a:r>
                            <a:rPr lang="el-GR" dirty="0"/>
                            <a:t>Ω</a:t>
                          </a:r>
                          <a:endParaRPr lang="en-US" dirty="0"/>
                        </a:p>
                      </a:txBody>
                      <a:tcPr/>
                    </a:tc>
                    <a:tc>
                      <a:txBody>
                        <a:bodyPr/>
                        <a:lstStyle/>
                        <a:p>
                          <a:pPr algn="ctr"/>
                          <a:r>
                            <a:rPr lang="en-US" dirty="0"/>
                            <a:t>24m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315983224"/>
                      </a:ext>
                    </a:extLst>
                  </a:tr>
                  <a:tr h="370840">
                    <a:tc>
                      <a:txBody>
                        <a:bodyPr/>
                        <a:lstStyle/>
                        <a:p>
                          <a:pPr algn="ctr"/>
                          <a:r>
                            <a:rPr lang="en-US" dirty="0"/>
                            <a:t>B</a:t>
                          </a:r>
                        </a:p>
                      </a:txBody>
                      <a:tcPr/>
                    </a:tc>
                    <a:tc>
                      <a:txBody>
                        <a:bodyPr/>
                        <a:lstStyle/>
                        <a:p>
                          <a:pPr algn="ctr"/>
                          <a:r>
                            <a:rPr lang="en-US" dirty="0"/>
                            <a:t>2m</a:t>
                          </a:r>
                          <a:r>
                            <a:rPr lang="el-GR" dirty="0"/>
                            <a:t>Ω</a:t>
                          </a:r>
                          <a:endParaRPr lang="en-US" dirty="0"/>
                        </a:p>
                      </a:txBody>
                      <a:tcPr/>
                    </a:tc>
                    <a:tc>
                      <a:txBody>
                        <a:bodyPr/>
                        <a:lstStyle/>
                        <a:p>
                          <a:pPr algn="ctr"/>
                          <a:r>
                            <a:rPr lang="en-US" dirty="0"/>
                            <a:t>7m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425236771"/>
                      </a:ext>
                    </a:extLst>
                  </a:tr>
                  <a:tr h="370840">
                    <a:tc>
                      <a:txBody>
                        <a:bodyPr/>
                        <a:lstStyle/>
                        <a:p>
                          <a:pPr algn="ctr"/>
                          <a:r>
                            <a:rPr lang="en-US" dirty="0"/>
                            <a:t>D</a:t>
                          </a:r>
                        </a:p>
                      </a:txBody>
                      <a:tcPr/>
                    </a:tc>
                    <a:tc>
                      <a:txBody>
                        <a:bodyPr/>
                        <a:lstStyle/>
                        <a:p>
                          <a:pPr algn="ctr"/>
                          <a:r>
                            <a:rPr lang="en-US" dirty="0"/>
                            <a:t>2m</a:t>
                          </a:r>
                          <a:r>
                            <a:rPr lang="el-GR" dirty="0"/>
                            <a:t>Ω</a:t>
                          </a:r>
                          <a:endParaRPr lang="en-US" dirty="0"/>
                        </a:p>
                      </a:txBody>
                      <a:tcPr/>
                    </a:tc>
                    <a:tc>
                      <a:txBody>
                        <a:bodyPr/>
                        <a:lstStyle/>
                        <a:p>
                          <a:pPr algn="ctr"/>
                          <a:r>
                            <a:rPr lang="en-US" dirty="0"/>
                            <a:t>8m</a:t>
                          </a:r>
                          <a:r>
                            <a:rPr lang="el-GR" dirty="0"/>
                            <a:t>Ω</a:t>
                          </a:r>
                          <a:endParaRPr lang="en-US" dirty="0"/>
                        </a:p>
                      </a:txBody>
                      <a:tcPr/>
                    </a:tc>
                    <a:tc>
                      <a:txBody>
                        <a:bodyPr/>
                        <a:lstStyle/>
                        <a:p>
                          <a:pPr algn="ctr"/>
                          <a:r>
                            <a:rPr lang="en-US" dirty="0"/>
                            <a:t>22m</a:t>
                          </a:r>
                          <a:r>
                            <a:rPr lang="el-GR" dirty="0"/>
                            <a:t>Ω</a:t>
                          </a:r>
                          <a:endParaRPr lang="en-US" dirty="0"/>
                        </a:p>
                      </a:txBody>
                      <a:tcPr/>
                    </a:tc>
                    <a:tc>
                      <a:txBody>
                        <a:bodyPr/>
                        <a:lstStyle/>
                        <a:p>
                          <a:pPr algn="ctr"/>
                          <a:r>
                            <a:rPr lang="en-US" dirty="0"/>
                            <a:t>205s</a:t>
                          </a:r>
                        </a:p>
                      </a:txBody>
                      <a:tcPr/>
                    </a:tc>
                    <a:extLst>
                      <a:ext uri="{0D108BD9-81ED-4DB2-BD59-A6C34878D82A}">
                        <a16:rowId xmlns:a16="http://schemas.microsoft.com/office/drawing/2014/main" val="2855234145"/>
                      </a:ext>
                    </a:extLst>
                  </a:tr>
                </a:tbl>
              </a:graphicData>
            </a:graphic>
          </p:graphicFrame>
        </mc:Fallback>
      </mc:AlternateContent>
      <p:sp>
        <p:nvSpPr>
          <p:cNvPr id="8" name="Pladsholder til slidenummer 1">
            <a:extLst>
              <a:ext uri="{FF2B5EF4-FFF2-40B4-BE49-F238E27FC236}">
                <a16:creationId xmlns:a16="http://schemas.microsoft.com/office/drawing/2014/main" id="{74F759B1-9D3E-4A76-ACDC-7FAA7C83AAB3}"/>
              </a:ext>
            </a:extLst>
          </p:cNvPr>
          <p:cNvSpPr txBox="1">
            <a:spLocks/>
          </p:cNvSpPr>
          <p:nvPr/>
        </p:nvSpPr>
        <p:spPr>
          <a:xfrm>
            <a:off x="10718855" y="6325598"/>
            <a:ext cx="811214" cy="222933"/>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sz="1400" dirty="0"/>
              <a:t>Mihai</a:t>
            </a:r>
            <a:endParaRPr lang="en-US" dirty="0"/>
          </a:p>
        </p:txBody>
      </p:sp>
      <p:sp>
        <p:nvSpPr>
          <p:cNvPr id="7" name="Pladsholder til slidenummer 1">
            <a:extLst>
              <a:ext uri="{FF2B5EF4-FFF2-40B4-BE49-F238E27FC236}">
                <a16:creationId xmlns:a16="http://schemas.microsoft.com/office/drawing/2014/main" id="{783505CE-F817-4657-9DD9-CDDF507A0CB6}"/>
              </a:ext>
            </a:extLst>
          </p:cNvPr>
          <p:cNvSpPr txBox="1">
            <a:spLocks/>
          </p:cNvSpPr>
          <p:nvPr/>
        </p:nvSpPr>
        <p:spPr>
          <a:xfrm>
            <a:off x="11335499" y="593223"/>
            <a:ext cx="389141"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Slide</a:t>
            </a:r>
          </a:p>
        </p:txBody>
      </p:sp>
      <p:sp>
        <p:nvSpPr>
          <p:cNvPr id="9" name="Pladsholder til slidenummer 1">
            <a:extLst>
              <a:ext uri="{FF2B5EF4-FFF2-40B4-BE49-F238E27FC236}">
                <a16:creationId xmlns:a16="http://schemas.microsoft.com/office/drawing/2014/main" id="{39351723-7DF6-4AD9-891F-E7EAD981D51E}"/>
              </a:ext>
            </a:extLst>
          </p:cNvPr>
          <p:cNvSpPr txBox="1">
            <a:spLocks/>
          </p:cNvSpPr>
          <p:nvPr/>
        </p:nvSpPr>
        <p:spPr>
          <a:xfrm>
            <a:off x="11364307" y="755148"/>
            <a:ext cx="480638" cy="227164"/>
          </a:xfrm>
          <a:prstGeom prst="rect">
            <a:avLst/>
          </a:prstGeom>
          <a:noFill/>
        </p:spPr>
        <p:txBody>
          <a:bodyPr vert="horz" lIns="0" tIns="0" rIns="0" bIns="0" rtlCol="0" anchor="ctr"/>
          <a:lstStyle>
            <a:defPPr rtl="0">
              <a:defRPr lang="en-GB"/>
            </a:defPPr>
            <a:lvl1pPr marL="0" algn="r" defTabSz="914330" rtl="0" eaLnBrk="1" latinLnBrk="0" hangingPunct="1">
              <a:defRPr sz="1000" b="1" i="0" kern="1200">
                <a:solidFill>
                  <a:schemeClr val="tx1">
                    <a:alpha val="70000"/>
                  </a:schemeClr>
                </a:solidFill>
                <a:latin typeface="+mn-lt"/>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r>
              <a:rPr lang="en-US" dirty="0"/>
              <a:t>of 52</a:t>
            </a:r>
          </a:p>
        </p:txBody>
      </p:sp>
    </p:spTree>
    <p:extLst>
      <p:ext uri="{BB962C8B-B14F-4D97-AF65-F5344CB8AC3E}">
        <p14:creationId xmlns:p14="http://schemas.microsoft.com/office/powerpoint/2010/main" val="3200105682"/>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1205</TotalTime>
  <Words>2314</Words>
  <Application>Microsoft Office PowerPoint</Application>
  <PresentationFormat>Panorámica</PresentationFormat>
  <Paragraphs>715</Paragraphs>
  <Slides>52</Slides>
  <Notes>46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Cambria Math</vt:lpstr>
      <vt:lpstr>Wingdings</vt:lpstr>
      <vt:lpstr>AAU PowerPoint</vt:lpstr>
      <vt:lpstr>Drive system for  an electric Go-kart</vt:lpstr>
      <vt:lpstr>Introduction</vt:lpstr>
      <vt:lpstr>Agenda</vt:lpstr>
      <vt:lpstr>Motivation</vt:lpstr>
      <vt:lpstr>Hardware</vt:lpstr>
      <vt:lpstr>TSA170-210-038 Sauer Danfoss</vt:lpstr>
      <vt:lpstr>Batteries</vt:lpstr>
      <vt:lpstr>Batteries – obtaining parameters</vt:lpstr>
      <vt:lpstr>Batteries – experimental parameters</vt:lpstr>
      <vt:lpstr>Batteries – SOC vs. VOC curve</vt:lpstr>
      <vt:lpstr>Batteries – simulation result</vt:lpstr>
      <vt:lpstr>Interface Board</vt:lpstr>
      <vt:lpstr>Inverter</vt:lpstr>
      <vt:lpstr>Inverter thermal test</vt:lpstr>
      <vt:lpstr>Control of the induction machine</vt:lpstr>
      <vt:lpstr>Field Oriented Control (FOC)</vt:lpstr>
      <vt:lpstr>Space Vector Modulation PWM</vt:lpstr>
      <vt:lpstr>Rotor flux oriented control</vt:lpstr>
      <vt:lpstr>Rotor flux oriented control</vt:lpstr>
      <vt:lpstr>Rotor flux oriented control</vt:lpstr>
      <vt:lpstr>Rotor flux oriented control</vt:lpstr>
      <vt:lpstr>PI current controllers </vt:lpstr>
      <vt:lpstr>PI current controllers </vt:lpstr>
      <vt:lpstr>PI speed controller </vt:lpstr>
      <vt:lpstr>PI speed controller </vt:lpstr>
      <vt:lpstr>Simulation result</vt:lpstr>
      <vt:lpstr>Simulation result</vt:lpstr>
      <vt:lpstr>Regenerative braking</vt:lpstr>
      <vt:lpstr>Regenerative braking  simulation</vt:lpstr>
      <vt:lpstr>Presentación de PowerPoint</vt:lpstr>
      <vt:lpstr>Firmware Design</vt:lpstr>
      <vt:lpstr>High level design</vt:lpstr>
      <vt:lpstr>High level design - Timing</vt:lpstr>
      <vt:lpstr>Low level design</vt:lpstr>
      <vt:lpstr>System</vt:lpstr>
      <vt:lpstr>System manager</vt:lpstr>
      <vt:lpstr>User interface</vt:lpstr>
      <vt:lpstr>Motor control</vt:lpstr>
      <vt:lpstr>Position estimation</vt:lpstr>
      <vt:lpstr>Analog signal acquisition</vt:lpstr>
      <vt:lpstr>Closed loop control algorithm</vt:lpstr>
      <vt:lpstr>Safety</vt:lpstr>
      <vt:lpstr>System tests</vt:lpstr>
      <vt:lpstr>Test setup</vt:lpstr>
      <vt:lpstr>Load difference</vt:lpstr>
      <vt:lpstr>Torque control - Startup</vt:lpstr>
      <vt:lpstr>Presentación de PowerPoint</vt:lpstr>
      <vt:lpstr>Speed control</vt:lpstr>
      <vt:lpstr>Torque to speed transition</vt:lpstr>
      <vt:lpstr>Future work</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AAU Kommunikation</dc:creator>
  <cp:lastModifiedBy>Aitor Terán Menéndez</cp:lastModifiedBy>
  <cp:revision>555</cp:revision>
  <cp:lastPrinted>2019-01-10T14:45:54Z</cp:lastPrinted>
  <dcterms:created xsi:type="dcterms:W3CDTF">2016-11-10T06:07:03Z</dcterms:created>
  <dcterms:modified xsi:type="dcterms:W3CDTF">2019-06-18T20:10:09Z</dcterms:modified>
</cp:coreProperties>
</file>